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22" r:id="rId5"/>
    <p:sldId id="260" r:id="rId6"/>
    <p:sldId id="462" r:id="rId7"/>
    <p:sldId id="449" r:id="rId8"/>
    <p:sldId id="290" r:id="rId9"/>
    <p:sldId id="2147481679" r:id="rId10"/>
    <p:sldId id="2147481684" r:id="rId11"/>
    <p:sldId id="2147481683" r:id="rId12"/>
    <p:sldId id="463" r:id="rId13"/>
    <p:sldId id="2147481676" r:id="rId14"/>
    <p:sldId id="318" r:id="rId15"/>
    <p:sldId id="320" r:id="rId16"/>
    <p:sldId id="321" r:id="rId17"/>
    <p:sldId id="323" r:id="rId18"/>
    <p:sldId id="324" r:id="rId19"/>
    <p:sldId id="325" r:id="rId20"/>
    <p:sldId id="468" r:id="rId21"/>
    <p:sldId id="2147481686" r:id="rId22"/>
    <p:sldId id="2147481687" r:id="rId23"/>
    <p:sldId id="2147481678" r:id="rId24"/>
    <p:sldId id="272" r:id="rId25"/>
    <p:sldId id="21474816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46"/>
  </p:normalViewPr>
  <p:slideViewPr>
    <p:cSldViewPr snapToGrid="0" showGuides="1">
      <p:cViewPr varScale="1">
        <p:scale>
          <a:sx n="108" d="100"/>
          <a:sy n="108" d="100"/>
        </p:scale>
        <p:origin x="712" y="192"/>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F312E-5E96-4D84-BE08-6222466C5F24}" type="datetimeFigureOut">
              <a:rPr lang="en-US" smtClean="0"/>
              <a:t>6/25/26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07B96-B8B9-4C8D-B5D6-D1355F07632A}" type="slidenum">
              <a:rPr lang="en-US" smtClean="0"/>
              <a:t>‹#›</a:t>
            </a:fld>
            <a:endParaRPr lang="en-US"/>
          </a:p>
        </p:txBody>
      </p:sp>
    </p:spTree>
    <p:extLst>
      <p:ext uri="{BB962C8B-B14F-4D97-AF65-F5344CB8AC3E}">
        <p14:creationId xmlns:p14="http://schemas.microsoft.com/office/powerpoint/2010/main" val="534360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274638"/>
            <a:ext cx="4733925" cy="2662237"/>
          </a:xfrm>
        </p:spPr>
        <p:txBody>
          <a:bodyPr/>
          <a:lstStyle/>
          <a:p>
            <a:endParaRPr lang="en-ES"/>
          </a:p>
        </p:txBody>
      </p:sp>
    </p:spTree>
    <p:extLst>
      <p:ext uri="{BB962C8B-B14F-4D97-AF65-F5344CB8AC3E}">
        <p14:creationId xmlns:p14="http://schemas.microsoft.com/office/powerpoint/2010/main" val="101300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a:extLst>
            <a:ext uri="{FF2B5EF4-FFF2-40B4-BE49-F238E27FC236}">
              <a16:creationId xmlns:a16="http://schemas.microsoft.com/office/drawing/2014/main" id="{9E873C9D-D8E6-EDDD-0035-4700105BDB53}"/>
            </a:ext>
          </a:extLst>
        </p:cNvPr>
        <p:cNvGrpSpPr/>
        <p:nvPr/>
      </p:nvGrpSpPr>
      <p:grpSpPr>
        <a:xfrm>
          <a:off x="0" y="0"/>
          <a:ext cx="0" cy="0"/>
          <a:chOff x="0" y="0"/>
          <a:chExt cx="0" cy="0"/>
        </a:xfrm>
      </p:grpSpPr>
      <p:sp>
        <p:nvSpPr>
          <p:cNvPr id="394" name="Google Shape;394;p32:notes">
            <a:extLst>
              <a:ext uri="{FF2B5EF4-FFF2-40B4-BE49-F238E27FC236}">
                <a16:creationId xmlns:a16="http://schemas.microsoft.com/office/drawing/2014/main" id="{BF9B715F-DC94-970E-F91D-C7FA9E59BF0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32:notes">
            <a:extLst>
              <a:ext uri="{FF2B5EF4-FFF2-40B4-BE49-F238E27FC236}">
                <a16:creationId xmlns:a16="http://schemas.microsoft.com/office/drawing/2014/main" id="{1F30554B-585F-7C96-607B-80D27A1D23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821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14973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2025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84991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44151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7543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ub Secti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B0A939-D805-B5FF-F633-B4C9300077B9}"/>
              </a:ext>
            </a:extLst>
          </p:cNvPr>
          <p:cNvSpPr/>
          <p:nvPr userDrawn="1"/>
        </p:nvSpPr>
        <p:spPr>
          <a:xfrm>
            <a:off x="1" y="0"/>
            <a:ext cx="12192000"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4" name="Oval 3">
            <a:extLst>
              <a:ext uri="{FF2B5EF4-FFF2-40B4-BE49-F238E27FC236}">
                <a16:creationId xmlns:a16="http://schemas.microsoft.com/office/drawing/2014/main" id="{118713F2-2BD9-2191-793A-417EF9B63AB9}"/>
              </a:ext>
            </a:extLst>
          </p:cNvPr>
          <p:cNvSpPr/>
          <p:nvPr userDrawn="1"/>
        </p:nvSpPr>
        <p:spPr>
          <a:xfrm>
            <a:off x="9123583" y="-1132528"/>
            <a:ext cx="3944203" cy="3944203"/>
          </a:xfrm>
          <a:prstGeom prst="ellipse">
            <a:avLst/>
          </a:prstGeom>
          <a:solidFill>
            <a:srgbClr val="58696B"/>
          </a:solidFill>
          <a:ln>
            <a:solidFill>
              <a:srgbClr val="5869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5" name="Oval 4">
            <a:extLst>
              <a:ext uri="{FF2B5EF4-FFF2-40B4-BE49-F238E27FC236}">
                <a16:creationId xmlns:a16="http://schemas.microsoft.com/office/drawing/2014/main" id="{EDA98397-A204-D4F3-4120-3AE13D668F15}"/>
              </a:ext>
            </a:extLst>
          </p:cNvPr>
          <p:cNvSpPr/>
          <p:nvPr userDrawn="1"/>
        </p:nvSpPr>
        <p:spPr>
          <a:xfrm>
            <a:off x="-336550" y="1248063"/>
            <a:ext cx="1866900" cy="18669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8" name="Oval 7">
            <a:extLst>
              <a:ext uri="{FF2B5EF4-FFF2-40B4-BE49-F238E27FC236}">
                <a16:creationId xmlns:a16="http://schemas.microsoft.com/office/drawing/2014/main" id="{99159F6A-6780-D0EB-5AB3-E343B5405346}"/>
              </a:ext>
            </a:extLst>
          </p:cNvPr>
          <p:cNvSpPr/>
          <p:nvPr userDrawn="1"/>
        </p:nvSpPr>
        <p:spPr>
          <a:xfrm>
            <a:off x="-800100" y="2368551"/>
            <a:ext cx="2794000" cy="279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0" name="Oval 9">
            <a:extLst>
              <a:ext uri="{FF2B5EF4-FFF2-40B4-BE49-F238E27FC236}">
                <a16:creationId xmlns:a16="http://schemas.microsoft.com/office/drawing/2014/main" id="{1F25D24A-AE4C-B70B-157D-B8B67CEF451C}"/>
              </a:ext>
            </a:extLst>
          </p:cNvPr>
          <p:cNvSpPr/>
          <p:nvPr userDrawn="1"/>
        </p:nvSpPr>
        <p:spPr>
          <a:xfrm>
            <a:off x="3721100" y="5519600"/>
            <a:ext cx="323851" cy="3238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1" name="Oval 10">
            <a:extLst>
              <a:ext uri="{FF2B5EF4-FFF2-40B4-BE49-F238E27FC236}">
                <a16:creationId xmlns:a16="http://schemas.microsoft.com/office/drawing/2014/main" id="{824271F9-9E11-CD9F-CE12-8EBD465AD9DE}"/>
              </a:ext>
            </a:extLst>
          </p:cNvPr>
          <p:cNvSpPr/>
          <p:nvPr userDrawn="1"/>
        </p:nvSpPr>
        <p:spPr>
          <a:xfrm>
            <a:off x="1530351" y="697926"/>
            <a:ext cx="656351" cy="65635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2" name="Oval 11">
            <a:extLst>
              <a:ext uri="{FF2B5EF4-FFF2-40B4-BE49-F238E27FC236}">
                <a16:creationId xmlns:a16="http://schemas.microsoft.com/office/drawing/2014/main" id="{BB8DA658-1D02-4D77-DB52-C671AAE8593F}"/>
              </a:ext>
            </a:extLst>
          </p:cNvPr>
          <p:cNvSpPr/>
          <p:nvPr userDrawn="1"/>
        </p:nvSpPr>
        <p:spPr>
          <a:xfrm>
            <a:off x="1312700" y="5958612"/>
            <a:ext cx="1748000" cy="174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3" name="Rectangle: Rounded Corners 12">
            <a:extLst>
              <a:ext uri="{FF2B5EF4-FFF2-40B4-BE49-F238E27FC236}">
                <a16:creationId xmlns:a16="http://schemas.microsoft.com/office/drawing/2014/main" id="{D67147A9-61AC-0BA2-DF3E-B69C165B3717}"/>
              </a:ext>
            </a:extLst>
          </p:cNvPr>
          <p:cNvSpPr/>
          <p:nvPr userDrawn="1"/>
        </p:nvSpPr>
        <p:spPr>
          <a:xfrm>
            <a:off x="6526577" y="980155"/>
            <a:ext cx="6630624" cy="939800"/>
          </a:xfrm>
          <a:prstGeom prst="roundRect">
            <a:avLst>
              <a:gd name="adj" fmla="val 50000"/>
            </a:avLst>
          </a:prstGeom>
          <a:solidFill>
            <a:srgbClr val="95B8BF"/>
          </a:solidFill>
          <a:ln w="12700" cap="flat" cmpd="sng" algn="ctr">
            <a:noFill/>
            <a:prstDash val="solid"/>
            <a:miter lim="800000"/>
          </a:ln>
          <a:effectLst/>
        </p:spPr>
        <p:txBody>
          <a:bodyPr tIns="91416" bIns="91416" rtlCol="0" anchor="ctr"/>
          <a:lstStyle/>
          <a:p>
            <a:pPr marL="0" marR="0" lvl="0" indent="0" algn="ctr" defTabSz="914104"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Graphik"/>
              <a:ea typeface="+mn-ea"/>
              <a:cs typeface="+mn-cs"/>
            </a:endParaRPr>
          </a:p>
        </p:txBody>
      </p:sp>
      <p:sp>
        <p:nvSpPr>
          <p:cNvPr id="14" name="Oval 13">
            <a:extLst>
              <a:ext uri="{FF2B5EF4-FFF2-40B4-BE49-F238E27FC236}">
                <a16:creationId xmlns:a16="http://schemas.microsoft.com/office/drawing/2014/main" id="{4A1200BA-C845-B693-4633-1E5E6E6F16DF}"/>
              </a:ext>
            </a:extLst>
          </p:cNvPr>
          <p:cNvSpPr/>
          <p:nvPr userDrawn="1"/>
        </p:nvSpPr>
        <p:spPr>
          <a:xfrm flipH="1">
            <a:off x="6437715" y="1026100"/>
            <a:ext cx="344848" cy="344848"/>
          </a:xfrm>
          <a:prstGeom prst="ellipse">
            <a:avLst/>
          </a:prstGeom>
          <a:solidFill>
            <a:srgbClr val="5869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5"/>
          </a:p>
        </p:txBody>
      </p:sp>
    </p:spTree>
    <p:extLst>
      <p:ext uri="{BB962C8B-B14F-4D97-AF65-F5344CB8AC3E}">
        <p14:creationId xmlns:p14="http://schemas.microsoft.com/office/powerpoint/2010/main" val="4079698159"/>
      </p:ext>
    </p:extLst>
  </p:cSld>
  <p:clrMapOvr>
    <a:masterClrMapping/>
  </p:clrMapOvr>
  <p:extLst>
    <p:ext uri="{DCECCB84-F9BA-43D5-87BE-67443E8EF086}">
      <p15:sldGuideLst xmlns:p15="http://schemas.microsoft.com/office/powerpoint/2012/main">
        <p15:guide id="1" orient="horz" pos="3888">
          <p15:clr>
            <a:srgbClr val="FBAE40"/>
          </p15:clr>
        </p15:guide>
        <p15:guide id="3"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
  <p:cSld name="1_Title and Content ">
    <p:bg>
      <p:bgPr>
        <a:solidFill>
          <a:srgbClr val="E9F0F1"/>
        </a:solidFill>
        <a:effectLst/>
      </p:bgPr>
    </p:bg>
    <p:spTree>
      <p:nvGrpSpPr>
        <p:cNvPr id="1" name="Shape 26"/>
        <p:cNvGrpSpPr/>
        <p:nvPr/>
      </p:nvGrpSpPr>
      <p:grpSpPr>
        <a:xfrm>
          <a:off x="0" y="0"/>
          <a:ext cx="0" cy="0"/>
          <a:chOff x="0" y="0"/>
          <a:chExt cx="0" cy="0"/>
        </a:xfrm>
      </p:grpSpPr>
      <p:sp>
        <p:nvSpPr>
          <p:cNvPr id="27" name="Google Shape;27;p91"/>
          <p:cNvSpPr txBox="1">
            <a:spLocks noGrp="1"/>
          </p:cNvSpPr>
          <p:nvPr>
            <p:ph type="title"/>
          </p:nvPr>
        </p:nvSpPr>
        <p:spPr>
          <a:xfrm>
            <a:off x="1468815" y="503852"/>
            <a:ext cx="9150675" cy="1427585"/>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1"/>
          <p:cNvSpPr txBox="1">
            <a:spLocks noGrp="1"/>
          </p:cNvSpPr>
          <p:nvPr>
            <p:ph type="body" idx="1"/>
          </p:nvPr>
        </p:nvSpPr>
        <p:spPr>
          <a:xfrm>
            <a:off x="1450153" y="2108722"/>
            <a:ext cx="8552264" cy="41194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0"/>
              </a:spcBef>
              <a:spcAft>
                <a:spcPts val="0"/>
              </a:spcAft>
              <a:buClr>
                <a:schemeClr val="dk1"/>
              </a:buClr>
              <a:buSzPts val="2000"/>
              <a:buFont typeface="Arial"/>
              <a:buChar char="•"/>
              <a:defRPr sz="2000"/>
            </a:lvl1pPr>
            <a:lvl2pPr marL="914400" lvl="1" indent="-355600" algn="l">
              <a:lnSpc>
                <a:spcPct val="100000"/>
              </a:lnSpc>
              <a:spcBef>
                <a:spcPts val="1200"/>
              </a:spcBef>
              <a:spcAft>
                <a:spcPts val="0"/>
              </a:spcAft>
              <a:buClr>
                <a:schemeClr val="dk1"/>
              </a:buClr>
              <a:buSzPts val="2000"/>
              <a:buFont typeface="Arial"/>
              <a:buChar char="•"/>
              <a:defRPr sz="2000"/>
            </a:lvl2pPr>
            <a:lvl3pPr marL="1371600" lvl="2" indent="-355600" algn="l">
              <a:lnSpc>
                <a:spcPct val="90000"/>
              </a:lnSpc>
              <a:spcBef>
                <a:spcPts val="1200"/>
              </a:spcBef>
              <a:spcAft>
                <a:spcPts val="0"/>
              </a:spcAft>
              <a:buClr>
                <a:schemeClr val="dk1"/>
              </a:buClr>
              <a:buSzPts val="2000"/>
              <a:buFont typeface="Arial"/>
              <a:buChar char="•"/>
              <a:defRPr sz="2000"/>
            </a:lvl3pPr>
            <a:lvl4pPr marL="1828800" lvl="3" indent="-355600" algn="l">
              <a:lnSpc>
                <a:spcPct val="90000"/>
              </a:lnSpc>
              <a:spcBef>
                <a:spcPts val="1200"/>
              </a:spcBef>
              <a:spcAft>
                <a:spcPts val="0"/>
              </a:spcAft>
              <a:buClr>
                <a:schemeClr val="dk1"/>
              </a:buClr>
              <a:buSzPts val="2000"/>
              <a:buFont typeface="Arial"/>
              <a:buChar char="•"/>
              <a:defRPr sz="2000"/>
            </a:lvl4pPr>
            <a:lvl5pPr marL="2286000" lvl="4" indent="-355600" algn="l">
              <a:lnSpc>
                <a:spcPct val="90000"/>
              </a:lnSpc>
              <a:spcBef>
                <a:spcPts val="1200"/>
              </a:spcBef>
              <a:spcAft>
                <a:spcPts val="0"/>
              </a:spcAft>
              <a:buClr>
                <a:schemeClr val="dk1"/>
              </a:buClr>
              <a:buSzPts val="2000"/>
              <a:buFont typeface="Arial"/>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 name="Google Shape;29;p91"/>
          <p:cNvCxnSpPr/>
          <p:nvPr/>
        </p:nvCxnSpPr>
        <p:spPr>
          <a:xfrm>
            <a:off x="896628" y="0"/>
            <a:ext cx="0" cy="5943600"/>
          </a:xfrm>
          <a:prstGeom prst="straightConnector1">
            <a:avLst/>
          </a:prstGeom>
          <a:noFill/>
          <a:ln w="19050" cap="flat" cmpd="sng">
            <a:solidFill>
              <a:srgbClr val="3F636A"/>
            </a:solidFill>
            <a:prstDash val="solid"/>
            <a:miter lim="80"/>
            <a:headEnd type="none" w="sm" len="sm"/>
            <a:tailEnd type="none" w="sm" len="sm"/>
          </a:ln>
        </p:spPr>
      </p:cxnSp>
      <p:sp>
        <p:nvSpPr>
          <p:cNvPr id="30" name="Google Shape;30;p91"/>
          <p:cNvSpPr/>
          <p:nvPr/>
        </p:nvSpPr>
        <p:spPr>
          <a:xfrm>
            <a:off x="11277600" y="0"/>
            <a:ext cx="914400" cy="914400"/>
          </a:xfrm>
          <a:prstGeom prst="rect">
            <a:avLst/>
          </a:prstGeom>
          <a:solidFill>
            <a:srgbClr val="D4E2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Light"/>
              <a:ea typeface="Open Sans Light"/>
              <a:cs typeface="Open Sans Light"/>
              <a:sym typeface="Open Sans Light"/>
            </a:endParaRPr>
          </a:p>
        </p:txBody>
      </p:sp>
      <p:sp>
        <p:nvSpPr>
          <p:cNvPr id="31" name="Google Shape;31;p91"/>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Open Sans Light"/>
                <a:ea typeface="Open Sans Light"/>
                <a:cs typeface="Open Sans Light"/>
                <a:sym typeface="Open Sans Light"/>
              </a:defRPr>
            </a:lvl9pPr>
          </a:lstStyle>
          <a:p>
            <a:pPr marL="0" lvl="0" indent="0" algn="ct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42888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11110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9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0489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17508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343874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27147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98650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04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776624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2297151"/>
            <a:ext cx="10514501" cy="2118732"/>
          </a:xfrm>
        </p:spPr>
        <p:txBody>
          <a:bodyPr>
            <a:normAutofit fontScale="90000"/>
          </a:bodyPr>
          <a:lstStyle/>
          <a:p>
            <a:r>
              <a:rPr lang="en-US" sz="4400" dirty="0"/>
              <a:t>PLATAFORMA INTELIGENTE DE DESTINO MÁLAGA</a:t>
            </a:r>
            <a:br>
              <a:rPr lang="en-US" dirty="0"/>
            </a:br>
            <a:r>
              <a:rPr lang="en-US" sz="3600" dirty="0" err="1"/>
              <a:t>Sesión</a:t>
            </a:r>
            <a:r>
              <a:rPr lang="en-US" sz="3600" dirty="0"/>
              <a:t> </a:t>
            </a:r>
            <a:r>
              <a:rPr lang="en-US" sz="3600" dirty="0" err="1"/>
              <a:t>Presencial</a:t>
            </a:r>
            <a:r>
              <a:rPr lang="en-US" sz="3600" dirty="0"/>
              <a:t> 25 Junio</a:t>
            </a:r>
            <a:br>
              <a:rPr lang="en-US" sz="3600" dirty="0"/>
            </a:br>
            <a:endParaRPr lang="en-US" sz="3600" dirty="0"/>
          </a:p>
        </p:txBody>
      </p:sp>
      <p:pic>
        <p:nvPicPr>
          <p:cNvPr id="3" name="Picture 2">
            <a:extLst>
              <a:ext uri="{FF2B5EF4-FFF2-40B4-BE49-F238E27FC236}">
                <a16:creationId xmlns:a16="http://schemas.microsoft.com/office/drawing/2014/main" id="{D19BFB31-F9B1-CDC4-A151-DE308228E645}"/>
              </a:ext>
            </a:extLst>
          </p:cNvPr>
          <p:cNvPicPr>
            <a:picLocks noChangeAspect="1"/>
          </p:cNvPicPr>
          <p:nvPr/>
        </p:nvPicPr>
        <p:blipFill>
          <a:blip r:embed="rId2"/>
          <a:stretch>
            <a:fillRect/>
          </a:stretch>
        </p:blipFill>
        <p:spPr>
          <a:xfrm>
            <a:off x="1028700" y="5563799"/>
            <a:ext cx="10803416" cy="1020517"/>
          </a:xfrm>
          <a:prstGeom prst="rect">
            <a:avLst/>
          </a:prstGeom>
        </p:spPr>
      </p:pic>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926E4-A2DC-9919-208E-34211D346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30D15-DA15-3197-2E21-F1DB69885C28}"/>
              </a:ext>
            </a:extLst>
          </p:cNvPr>
          <p:cNvSpPr>
            <a:spLocks noGrp="1"/>
          </p:cNvSpPr>
          <p:nvPr>
            <p:ph type="title"/>
          </p:nvPr>
        </p:nvSpPr>
        <p:spPr>
          <a:xfrm>
            <a:off x="1468815" y="503852"/>
            <a:ext cx="9150675" cy="1427585"/>
          </a:xfrm>
        </p:spPr>
        <p:txBody>
          <a:bodyPr/>
          <a:lstStyle/>
          <a:p>
            <a:r>
              <a:rPr lang="es-ES" dirty="0"/>
              <a:t>Usuarios y Beneficios</a:t>
            </a:r>
          </a:p>
        </p:txBody>
      </p:sp>
      <p:sp>
        <p:nvSpPr>
          <p:cNvPr id="3" name="Content Placeholder">
            <a:extLst>
              <a:ext uri="{FF2B5EF4-FFF2-40B4-BE49-F238E27FC236}">
                <a16:creationId xmlns:a16="http://schemas.microsoft.com/office/drawing/2014/main" id="{C333D5BB-BBBB-459A-DBE5-59626D65C485}"/>
              </a:ext>
            </a:extLst>
          </p:cNvPr>
          <p:cNvSpPr>
            <a:spLocks noGrp="1"/>
          </p:cNvSpPr>
          <p:nvPr>
            <p:ph sz="quarter" idx="12"/>
          </p:nvPr>
        </p:nvSpPr>
        <p:spPr>
          <a:xfrm>
            <a:off x="1450152" y="1527697"/>
            <a:ext cx="10329711" cy="4119463"/>
          </a:xfrm>
        </p:spPr>
        <p:txBody>
          <a:bodyPr>
            <a:normAutofit/>
          </a:bodyPr>
          <a:lstStyle/>
          <a:p>
            <a:pPr marL="0" indent="0">
              <a:buNone/>
            </a:pPr>
            <a:r>
              <a:rPr lang="es-ES" sz="1650" b="1" dirty="0">
                <a:solidFill>
                  <a:srgbClr val="1F4E79"/>
                </a:solidFill>
              </a:rPr>
              <a:t>Ciudadanía, ¿Por qué me interesa como ciudadano?</a:t>
            </a:r>
          </a:p>
          <a:p>
            <a:pPr marL="0" indent="0">
              <a:buNone/>
            </a:pPr>
            <a:r>
              <a:rPr lang="es-ES" sz="1200" dirty="0"/>
              <a:t>Esta es la pregunta que muchos malagueños y malagueñas se hacen cuando oyen hablar de plataformas digitales del destino, sensores </a:t>
            </a:r>
            <a:r>
              <a:rPr lang="es-ES" sz="1200" dirty="0" err="1"/>
              <a:t>IoT</a:t>
            </a:r>
            <a:r>
              <a:rPr lang="es-ES" sz="1200" dirty="0"/>
              <a:t> o inteligencia artificial aplicada al turismo. ¿Para qué me sirve esto a mí, que vivo aquí todo el año?</a:t>
            </a:r>
          </a:p>
          <a:p>
            <a:pPr marL="0" indent="0">
              <a:buNone/>
            </a:pPr>
            <a:r>
              <a:rPr lang="es-ES" sz="1200" dirty="0"/>
              <a:t>La respuesta es: más de lo que parece. La PID Málaga no es solo una herramienta para turistas. Es también una herramienta para mejorar la calidad de vida de los vecinos y vecinas de Málaga. Cuando el Ayuntamiento gestiona mejor el turismo, hay menos saturación en los espacios públicos, menos ruido en zonas residenciales, mejores servicios de limpieza, transporte y seguridad, y una ciudad más equilibrada y sostenible para todos.</a:t>
            </a:r>
          </a:p>
          <a:p>
            <a:pPr marL="0" indent="0" algn="ctr">
              <a:buNone/>
            </a:pPr>
            <a:endParaRPr lang="es-ES" sz="1400" dirty="0"/>
          </a:p>
        </p:txBody>
      </p:sp>
      <p:sp>
        <p:nvSpPr>
          <p:cNvPr id="99" name="Slide Number">
            <a:extLst>
              <a:ext uri="{FF2B5EF4-FFF2-40B4-BE49-F238E27FC236}">
                <a16:creationId xmlns:a16="http://schemas.microsoft.com/office/drawing/2014/main" id="{B5C56136-C09C-3204-B21A-FCC5E3CD626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graphicFrame>
        <p:nvGraphicFramePr>
          <p:cNvPr id="5" name="Google Shape;133;p5">
            <a:extLst>
              <a:ext uri="{FF2B5EF4-FFF2-40B4-BE49-F238E27FC236}">
                <a16:creationId xmlns:a16="http://schemas.microsoft.com/office/drawing/2014/main" id="{0F41CA94-F2FE-5813-1BF4-1C8A010BD966}"/>
              </a:ext>
            </a:extLst>
          </p:cNvPr>
          <p:cNvGraphicFramePr/>
          <p:nvPr>
            <p:extLst>
              <p:ext uri="{D42A27DB-BD31-4B8C-83A1-F6EECF244321}">
                <p14:modId xmlns:p14="http://schemas.microsoft.com/office/powerpoint/2010/main" val="536453825"/>
              </p:ext>
            </p:extLst>
          </p:nvPr>
        </p:nvGraphicFramePr>
        <p:xfrm>
          <a:off x="1381119" y="3509818"/>
          <a:ext cx="10039350" cy="2902815"/>
        </p:xfrm>
        <a:graphic>
          <a:graphicData uri="http://schemas.openxmlformats.org/drawingml/2006/table">
            <a:tbl>
              <a:tblPr firstRow="1" bandRow="1">
                <a:noFill/>
              </a:tblPr>
              <a:tblGrid>
                <a:gridCol w="2581275">
                  <a:extLst>
                    <a:ext uri="{9D8B030D-6E8A-4147-A177-3AD203B41FA5}">
                      <a16:colId xmlns:a16="http://schemas.microsoft.com/office/drawing/2014/main" val="20000"/>
                    </a:ext>
                  </a:extLst>
                </a:gridCol>
                <a:gridCol w="7458075">
                  <a:extLst>
                    <a:ext uri="{9D8B030D-6E8A-4147-A177-3AD203B41FA5}">
                      <a16:colId xmlns:a16="http://schemas.microsoft.com/office/drawing/2014/main" val="20001"/>
                    </a:ext>
                  </a:extLst>
                </a:gridCol>
              </a:tblGrid>
              <a:tr h="372975">
                <a:tc>
                  <a:txBody>
                    <a:bodyPr/>
                    <a:lstStyle/>
                    <a:p>
                      <a:pPr marL="0" marR="0" lvl="0" indent="0" algn="l" rtl="0">
                        <a:spcBef>
                          <a:spcPts val="0"/>
                        </a:spcBef>
                        <a:spcAft>
                          <a:spcPts val="0"/>
                        </a:spcAft>
                        <a:buClr>
                          <a:schemeClr val="dk1"/>
                        </a:buClr>
                        <a:buSzPts val="1000"/>
                        <a:buFont typeface="Open Sans Light"/>
                        <a:buNone/>
                      </a:pPr>
                      <a:r>
                        <a:rPr lang="es-ES" sz="1000" b="1" u="none" strike="noStrike" cap="none"/>
                        <a:t>Beneficio para el vecino</a:t>
                      </a:r>
                      <a:endParaRPr/>
                    </a:p>
                  </a:txBody>
                  <a:tcPr marL="76200" marR="76200" marT="38100" marB="38100"/>
                </a:tc>
                <a:tc>
                  <a:txBody>
                    <a:bodyPr/>
                    <a:lstStyle/>
                    <a:p>
                      <a:pPr marL="0" marR="0" lvl="0" indent="0" algn="l" rtl="0">
                        <a:spcBef>
                          <a:spcPts val="0"/>
                        </a:spcBef>
                        <a:spcAft>
                          <a:spcPts val="0"/>
                        </a:spcAft>
                        <a:buClr>
                          <a:schemeClr val="dk1"/>
                        </a:buClr>
                        <a:buSzPts val="1000"/>
                        <a:buFont typeface="Open Sans Light"/>
                        <a:buNone/>
                      </a:pPr>
                      <a:r>
                        <a:rPr lang="es-ES" sz="1000" b="1" u="none" strike="noStrike" cap="none"/>
                        <a:t>Cómo lo mejora la PID Málaga</a:t>
                      </a:r>
                      <a:endParaRPr/>
                    </a:p>
                  </a:txBody>
                  <a:tcPr marL="76200" marR="76200" marT="38100" marB="38100"/>
                </a:tc>
                <a:extLst>
                  <a:ext uri="{0D108BD9-81ED-4DB2-BD59-A6C34878D82A}">
                    <a16:rowId xmlns:a16="http://schemas.microsoft.com/office/drawing/2014/main" val="10000"/>
                  </a:ext>
                </a:extLst>
              </a:tr>
              <a:tr h="133350">
                <a:tc>
                  <a:txBody>
                    <a:bodyPr/>
                    <a:lstStyle/>
                    <a:p>
                      <a:pPr marL="0" marR="0" lvl="0" indent="0" algn="just"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Menos saturación en tus espacios</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just" rtl="0">
                        <a:spcBef>
                          <a:spcPts val="0"/>
                        </a:spcBef>
                        <a:spcAft>
                          <a:spcPts val="0"/>
                        </a:spcAft>
                        <a:buClr>
                          <a:srgbClr val="2C3E50"/>
                        </a:buClr>
                        <a:buSzPts val="1050"/>
                        <a:buFont typeface="Open Sans Light"/>
                        <a:buNone/>
                      </a:pPr>
                      <a:r>
                        <a:rPr lang="es-ES" sz="1050" u="none" strike="noStrike" cap="none" dirty="0">
                          <a:solidFill>
                            <a:srgbClr val="2C3E50"/>
                          </a:solidFill>
                          <a:latin typeface="Open Sans Light"/>
                          <a:ea typeface="Open Sans Light"/>
                          <a:cs typeface="Open Sans Light"/>
                          <a:sym typeface="Open Sans Light"/>
                        </a:rPr>
                        <a:t>Los sistemas de aforo en tiempo real permiten desviar la afluencia turística antes de que se generen aglomeraciones en playas, monumentos o zonas peatonales. Menos gente donde ya hay mucha.</a:t>
                      </a:r>
                      <a:endParaRPr sz="1100" u="none" strike="noStrike" cap="none" dirty="0">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1"/>
                  </a:ext>
                </a:extLst>
              </a:tr>
              <a:tr h="133350">
                <a:tc>
                  <a:txBody>
                    <a:bodyPr/>
                    <a:lstStyle/>
                    <a:p>
                      <a:pPr marL="0" marR="0" lvl="0" indent="0" algn="just"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Mejor calidad ambiental</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just" rtl="0">
                        <a:spcBef>
                          <a:spcPts val="0"/>
                        </a:spcBef>
                        <a:spcAft>
                          <a:spcPts val="0"/>
                        </a:spcAft>
                        <a:buClr>
                          <a:srgbClr val="2C3E50"/>
                        </a:buClr>
                        <a:buSzPts val="1050"/>
                        <a:buFont typeface="Open Sans Light"/>
                        <a:buNone/>
                      </a:pPr>
                      <a:r>
                        <a:rPr lang="es-ES" sz="1050" u="none" strike="noStrike" cap="none">
                          <a:solidFill>
                            <a:srgbClr val="2C3E50"/>
                          </a:solidFill>
                          <a:latin typeface="Open Sans Light"/>
                          <a:ea typeface="Open Sans Light"/>
                          <a:cs typeface="Open Sans Light"/>
                          <a:sym typeface="Open Sans Light"/>
                        </a:rPr>
                        <a:t>Los sensores de calidad del aire, ruido y agua informan al Ayuntamiento para que pueda actuar antes de que un problema ambiental se haga grande. Tu barrio, más sano.</a:t>
                      </a:r>
                      <a:endParaRPr sz="1100" u="none" strike="noStrike" cap="none">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2"/>
                  </a:ext>
                </a:extLst>
              </a:tr>
              <a:tr h="133350">
                <a:tc>
                  <a:txBody>
                    <a:bodyPr/>
                    <a:lstStyle/>
                    <a:p>
                      <a:pPr marL="0" marR="0" lvl="0" indent="0" algn="just"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Servicios municipales más eficientes</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just" rtl="0">
                        <a:spcBef>
                          <a:spcPts val="0"/>
                        </a:spcBef>
                        <a:spcAft>
                          <a:spcPts val="0"/>
                        </a:spcAft>
                        <a:buClr>
                          <a:srgbClr val="2C3E50"/>
                        </a:buClr>
                        <a:buSzPts val="1050"/>
                        <a:buFont typeface="Open Sans Light"/>
                        <a:buNone/>
                      </a:pPr>
                      <a:r>
                        <a:rPr lang="es-ES" sz="1050" u="none" strike="noStrike" cap="none">
                          <a:solidFill>
                            <a:srgbClr val="2C3E50"/>
                          </a:solidFill>
                          <a:latin typeface="Open Sans Light"/>
                          <a:ea typeface="Open Sans Light"/>
                          <a:cs typeface="Open Sans Light"/>
                          <a:sym typeface="Open Sans Light"/>
                        </a:rPr>
                        <a:t>Cuando el Ayuntamiento sabe con anticipación cuánta gente va a haber en cada zona y en cada momento, puede planificar mejor los servicios: más autobuses en las rutas saturadas, más contenedores en los zonas de mayor afluencia.</a:t>
                      </a:r>
                      <a:endParaRPr sz="1100" u="none" strike="noStrike" cap="none">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3"/>
                  </a:ext>
                </a:extLst>
              </a:tr>
              <a:tr h="133350">
                <a:tc>
                  <a:txBody>
                    <a:bodyPr/>
                    <a:lstStyle/>
                    <a:p>
                      <a:pPr marL="0" marR="0" lvl="0" indent="0" algn="just"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Una voz en la gestión del destino</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just" rtl="0">
                        <a:spcBef>
                          <a:spcPts val="0"/>
                        </a:spcBef>
                        <a:spcAft>
                          <a:spcPts val="0"/>
                        </a:spcAft>
                        <a:buClr>
                          <a:srgbClr val="2C3E50"/>
                        </a:buClr>
                        <a:buSzPts val="1050"/>
                        <a:buFont typeface="Open Sans Light"/>
                        <a:buNone/>
                      </a:pPr>
                      <a:r>
                        <a:rPr lang="es-ES" sz="1050" u="none" strike="noStrike" cap="none">
                          <a:solidFill>
                            <a:srgbClr val="2C3E50"/>
                          </a:solidFill>
                          <a:latin typeface="Open Sans Light"/>
                          <a:ea typeface="Open Sans Light"/>
                          <a:cs typeface="Open Sans Light"/>
                          <a:sym typeface="Open Sans Light"/>
                        </a:rPr>
                        <a:t>La PID Málaga incluye mecanismos para que la ciudadanía pueda reportar problemas, hacer sugerencias y participar en la evaluación de cómo se gestiona el turismo en su ciudad.</a:t>
                      </a:r>
                      <a:endParaRPr sz="1100" u="none" strike="noStrike" cap="none">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4"/>
                  </a:ext>
                </a:extLst>
              </a:tr>
              <a:tr h="133350">
                <a:tc>
                  <a:txBody>
                    <a:bodyPr/>
                    <a:lstStyle/>
                    <a:p>
                      <a:pPr marL="0" marR="0" lvl="0" indent="0" algn="just"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Información pública y transparente</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just" rtl="0">
                        <a:spcBef>
                          <a:spcPts val="0"/>
                        </a:spcBef>
                        <a:spcAft>
                          <a:spcPts val="0"/>
                        </a:spcAft>
                        <a:buClr>
                          <a:srgbClr val="2C3E50"/>
                        </a:buClr>
                        <a:buSzPts val="1050"/>
                        <a:buFont typeface="Open Sans Light"/>
                        <a:buNone/>
                      </a:pPr>
                      <a:r>
                        <a:rPr lang="es-ES" sz="1050" u="none" strike="noStrike" cap="none">
                          <a:solidFill>
                            <a:srgbClr val="2C3E50"/>
                          </a:solidFill>
                          <a:latin typeface="Open Sans Light"/>
                          <a:ea typeface="Open Sans Light"/>
                          <a:cs typeface="Open Sans Light"/>
                          <a:sym typeface="Open Sans Light"/>
                        </a:rPr>
                        <a:t>Los datos del destino son públicos. Puedes consultar cómo está la playa antes de ir, conocer la calidad del agua de baño o ver cuántos turistas visitaron Málaga el mes pasado.</a:t>
                      </a:r>
                      <a:endParaRPr sz="1100" u="none" strike="noStrike" cap="none">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5"/>
                  </a:ext>
                </a:extLst>
              </a:tr>
              <a:tr h="133350">
                <a:tc>
                  <a:txBody>
                    <a:bodyPr/>
                    <a:lstStyle/>
                    <a:p>
                      <a:pPr marL="0" marR="0" lvl="0" indent="0" algn="just"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Una ciudad más sostenible</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just" rtl="0">
                        <a:spcBef>
                          <a:spcPts val="0"/>
                        </a:spcBef>
                        <a:spcAft>
                          <a:spcPts val="0"/>
                        </a:spcAft>
                        <a:buClr>
                          <a:srgbClr val="2C3E50"/>
                        </a:buClr>
                        <a:buSzPts val="1050"/>
                        <a:buFont typeface="Open Sans Light"/>
                        <a:buNone/>
                      </a:pPr>
                      <a:r>
                        <a:rPr lang="es-ES" sz="1050" u="none" strike="noStrike" cap="none" dirty="0">
                          <a:solidFill>
                            <a:srgbClr val="2C3E50"/>
                          </a:solidFill>
                          <a:latin typeface="Open Sans Light"/>
                          <a:ea typeface="Open Sans Light"/>
                          <a:cs typeface="Open Sans Light"/>
                          <a:sym typeface="Open Sans Light"/>
                        </a:rPr>
                        <a:t>La plataforma mide el impacto ambiental del turismo (huella de carbono, consumo de recursos, residuos) y ayuda a gestionar el destino de forma más sostenible. Un turismo más sostenible es una ciudad más habitable.</a:t>
                      </a:r>
                      <a:endParaRPr sz="1100" u="none" strike="noStrike" cap="none" dirty="0">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461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0"/>
          <p:cNvSpPr txBox="1">
            <a:spLocks noGrp="1"/>
          </p:cNvSpPr>
          <p:nvPr>
            <p:ph type="body" idx="1"/>
          </p:nvPr>
        </p:nvSpPr>
        <p:spPr>
          <a:xfrm>
            <a:off x="1450153" y="1888382"/>
            <a:ext cx="10073490"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50"/>
              <a:buNone/>
            </a:pPr>
            <a:r>
              <a:rPr lang="es-ES" sz="1650" b="1" dirty="0">
                <a:solidFill>
                  <a:srgbClr val="1F4E79"/>
                </a:solidFill>
              </a:rPr>
              <a:t>Turismo: gestión integral de la temporada alta</a:t>
            </a:r>
            <a:endParaRPr dirty="0"/>
          </a:p>
          <a:p>
            <a:pPr marL="0" lvl="0" indent="0" algn="l" rtl="0">
              <a:lnSpc>
                <a:spcPct val="100000"/>
              </a:lnSpc>
              <a:spcBef>
                <a:spcPts val="1200"/>
              </a:spcBef>
              <a:spcAft>
                <a:spcPts val="0"/>
              </a:spcAft>
              <a:buClr>
                <a:schemeClr val="dk1"/>
              </a:buClr>
              <a:buSzPts val="1200"/>
              <a:buNone/>
            </a:pPr>
            <a:r>
              <a:rPr lang="es-ES" sz="1200" dirty="0"/>
              <a:t>La PID Málaga transforma la gestión de la temporada alta: en lugar de reaccionar a los problemas cuando ya han ocurrido, permite anticiparse a ellos con datos en tiempo real y análisis predictivos basados en el histórico.</a:t>
            </a:r>
            <a:endParaRPr dirty="0"/>
          </a:p>
        </p:txBody>
      </p:sp>
      <p:sp>
        <p:nvSpPr>
          <p:cNvPr id="624" name="Google Shape;624;p60"/>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11</a:t>
            </a:fld>
            <a:endParaRPr/>
          </a:p>
        </p:txBody>
      </p:sp>
      <p:graphicFrame>
        <p:nvGraphicFramePr>
          <p:cNvPr id="625" name="Google Shape;625;p60"/>
          <p:cNvGraphicFramePr/>
          <p:nvPr>
            <p:extLst>
              <p:ext uri="{D42A27DB-BD31-4B8C-83A1-F6EECF244321}">
                <p14:modId xmlns:p14="http://schemas.microsoft.com/office/powerpoint/2010/main" val="1406076965"/>
              </p:ext>
            </p:extLst>
          </p:nvPr>
        </p:nvGraphicFramePr>
        <p:xfrm>
          <a:off x="1468815" y="3082592"/>
          <a:ext cx="10329700" cy="2702560"/>
        </p:xfrm>
        <a:graphic>
          <a:graphicData uri="http://schemas.openxmlformats.org/drawingml/2006/table">
            <a:tbl>
              <a:tblPr firstRow="1" bandRow="1">
                <a:noFill/>
              </a:tblPr>
              <a:tblGrid>
                <a:gridCol w="2868450">
                  <a:extLst>
                    <a:ext uri="{9D8B030D-6E8A-4147-A177-3AD203B41FA5}">
                      <a16:colId xmlns:a16="http://schemas.microsoft.com/office/drawing/2014/main" val="20000"/>
                    </a:ext>
                  </a:extLst>
                </a:gridCol>
                <a:gridCol w="2633025">
                  <a:extLst>
                    <a:ext uri="{9D8B030D-6E8A-4147-A177-3AD203B41FA5}">
                      <a16:colId xmlns:a16="http://schemas.microsoft.com/office/drawing/2014/main" val="20001"/>
                    </a:ext>
                  </a:extLst>
                </a:gridCol>
                <a:gridCol w="4828225">
                  <a:extLst>
                    <a:ext uri="{9D8B030D-6E8A-4147-A177-3AD203B41FA5}">
                      <a16:colId xmlns:a16="http://schemas.microsoft.com/office/drawing/2014/main" val="20002"/>
                    </a:ext>
                  </a:extLst>
                </a:gridCol>
              </a:tblGrid>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Necesidad de gestión</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Módulo / Ámbito</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Cómo lo resuelve la plataforma</a:t>
                      </a:r>
                      <a:endParaRPr sz="1400" u="none" strike="noStrike" cap="none"/>
                    </a:p>
                  </a:txBody>
                  <a:tcPr marL="76200" marR="76200" marT="38100" marB="38100"/>
                </a:tc>
                <a:extLst>
                  <a:ext uri="{0D108BD9-81ED-4DB2-BD59-A6C34878D82A}">
                    <a16:rowId xmlns:a16="http://schemas.microsoft.com/office/drawing/2014/main" val="10000"/>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Previsión de afluencia</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Inteligencia Turística</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Análisis de series históricas de visitantes por mes y semana. Comparativa con datos de reservas hoteleras actuales.</a:t>
                      </a:r>
                      <a:endParaRPr sz="1400" u="none" strike="noStrike" cap="none"/>
                    </a:p>
                  </a:txBody>
                  <a:tcPr marL="76200" marR="76200" marT="38100" marB="38100"/>
                </a:tc>
                <a:extLst>
                  <a:ext uri="{0D108BD9-81ED-4DB2-BD59-A6C34878D82A}">
                    <a16:rowId xmlns:a16="http://schemas.microsoft.com/office/drawing/2014/main" val="10001"/>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Monitorización de saturación</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Movilidad / Aforos</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Contadores en tiempo real en playas, centro histórico, Alcazaba y otras atracciones. Alertas cuando se superan umbrales de ocupación.</a:t>
                      </a:r>
                      <a:endParaRPr sz="1400" u="none" strike="noStrike" cap="none"/>
                    </a:p>
                  </a:txBody>
                  <a:tcPr marL="76200" marR="76200" marT="38100" marB="38100"/>
                </a:tc>
                <a:extLst>
                  <a:ext uri="{0D108BD9-81ED-4DB2-BD59-A6C34878D82A}">
                    <a16:rowId xmlns:a16="http://schemas.microsoft.com/office/drawing/2014/main" val="10002"/>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Calidad de la experiencia</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Mejora de la interacción</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rgbClr val="404040"/>
                        </a:buClr>
                        <a:buSzPts val="1000"/>
                        <a:buFont typeface="Arial"/>
                        <a:buNone/>
                      </a:pPr>
                      <a:r>
                        <a:rPr lang="es-ES" sz="1000" u="none" strike="noStrike" cap="none">
                          <a:solidFill>
                            <a:srgbClr val="404040"/>
                          </a:solidFill>
                          <a:latin typeface="Arial"/>
                          <a:ea typeface="Arial"/>
                          <a:cs typeface="Arial"/>
                          <a:sym typeface="Arial"/>
                        </a:rPr>
                        <a:t>Indicadores de satisfacción en tiempo real. Monitorización de reseñas y valoraciones online.</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3"/>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Impacto ambiental en tiempo real</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Desarrollo Sostenible</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rgbClr val="404040"/>
                        </a:buClr>
                        <a:buSzPts val="1000"/>
                        <a:buFont typeface="Arial"/>
                        <a:buNone/>
                      </a:pPr>
                      <a:r>
                        <a:rPr lang="es-ES" sz="1000" u="none" strike="noStrike" cap="none">
                          <a:solidFill>
                            <a:srgbClr val="404040"/>
                          </a:solidFill>
                          <a:latin typeface="Arial"/>
                          <a:ea typeface="Arial"/>
                          <a:cs typeface="Arial"/>
                          <a:sym typeface="Arial"/>
                        </a:rPr>
                        <a:t>Calidad del aire, agua de playas y niveles de ruido en tiempo real. Alertas de superación de umbrales.</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4"/>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Impacto económico de la temporada</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Inteligencia Turística / M42 (impacto económico)</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Gasto total estimado por semanas, distribución por sectores, evolución respecto a la temporada anterior.</a:t>
                      </a:r>
                      <a:endParaRPr sz="1400" u="none" strike="noStrike" cap="none"/>
                    </a:p>
                  </a:txBody>
                  <a:tcPr marL="76200" marR="76200" marT="38100" marB="38100"/>
                </a:tc>
                <a:extLst>
                  <a:ext uri="{0D108BD9-81ED-4DB2-BD59-A6C34878D82A}">
                    <a16:rowId xmlns:a16="http://schemas.microsoft.com/office/drawing/2014/main" val="10005"/>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Comunicación con el visitante</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Información y promoción</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dirty="0"/>
                        <a:t>Actualización en tiempo real del portal del destino y app turística con alertas de saturación y alternativas.</a:t>
                      </a:r>
                      <a:endParaRPr sz="1400" u="none" strike="noStrike" cap="none" dirty="0"/>
                    </a:p>
                  </a:txBody>
                  <a:tcPr marL="76200" marR="76200" marT="38100" marB="38100"/>
                </a:tc>
                <a:extLst>
                  <a:ext uri="{0D108BD9-81ED-4DB2-BD59-A6C34878D82A}">
                    <a16:rowId xmlns:a16="http://schemas.microsoft.com/office/drawing/2014/main" val="10006"/>
                  </a:ext>
                </a:extLst>
              </a:tr>
            </a:tbl>
          </a:graphicData>
        </a:graphic>
      </p:graphicFrame>
      <p:sp>
        <p:nvSpPr>
          <p:cNvPr id="4" name="Title 1">
            <a:extLst>
              <a:ext uri="{FF2B5EF4-FFF2-40B4-BE49-F238E27FC236}">
                <a16:creationId xmlns:a16="http://schemas.microsoft.com/office/drawing/2014/main" id="{FDC9A641-9C54-E6F3-3102-AE57EDF0BA8B}"/>
              </a:ext>
            </a:extLst>
          </p:cNvPr>
          <p:cNvSpPr>
            <a:spLocks noGrp="1"/>
          </p:cNvSpPr>
          <p:nvPr>
            <p:ph type="title"/>
          </p:nvPr>
        </p:nvSpPr>
        <p:spPr>
          <a:xfrm>
            <a:off x="1468815" y="503852"/>
            <a:ext cx="9150675" cy="1427585"/>
          </a:xfrm>
        </p:spPr>
        <p:txBody>
          <a:bodyPr/>
          <a:lstStyle/>
          <a:p>
            <a:r>
              <a:rPr lang="es-ES" dirty="0"/>
              <a:t>Casos de uso Ayuntamiento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2"/>
          <p:cNvSpPr txBox="1">
            <a:spLocks noGrp="1"/>
          </p:cNvSpPr>
          <p:nvPr>
            <p:ph type="body" idx="1"/>
          </p:nvPr>
        </p:nvSpPr>
        <p:spPr>
          <a:xfrm>
            <a:off x="1450153" y="1888382"/>
            <a:ext cx="10470098"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50"/>
              <a:buNone/>
            </a:pPr>
            <a:r>
              <a:rPr lang="es-ES" sz="1650" b="1" dirty="0">
                <a:solidFill>
                  <a:srgbClr val="1F4E79"/>
                </a:solidFill>
              </a:rPr>
              <a:t>Movilidad: gestión de la congestión urbana</a:t>
            </a:r>
            <a:endParaRPr dirty="0"/>
          </a:p>
          <a:p>
            <a:pPr marL="0" lvl="0" indent="0" algn="just" rtl="0">
              <a:lnSpc>
                <a:spcPct val="100000"/>
              </a:lnSpc>
              <a:spcBef>
                <a:spcPts val="1200"/>
              </a:spcBef>
              <a:spcAft>
                <a:spcPts val="0"/>
              </a:spcAft>
              <a:buClr>
                <a:schemeClr val="dk1"/>
              </a:buClr>
              <a:buSzPts val="1200"/>
              <a:buNone/>
            </a:pPr>
            <a:r>
              <a:rPr lang="es-ES" sz="1200" dirty="0"/>
              <a:t>La congestión del centro de Málaga durante períodos de alta afluencia turística es uno de los conflictos más visibles entre la actividad turística y la calidad de vida de los residentes. La PID Málaga aporta datos objetivos que permiten gestionar este conflicto de forma técnica y transparente, alejándolo del debate puramente político.</a:t>
            </a:r>
            <a:endParaRPr dirty="0"/>
          </a:p>
          <a:p>
            <a:pPr marL="0" lvl="0" indent="0" algn="just" rtl="0">
              <a:lnSpc>
                <a:spcPct val="100000"/>
              </a:lnSpc>
              <a:spcBef>
                <a:spcPts val="1200"/>
              </a:spcBef>
              <a:spcAft>
                <a:spcPts val="0"/>
              </a:spcAft>
              <a:buClr>
                <a:schemeClr val="dk1"/>
              </a:buClr>
              <a:buSzPts val="1500"/>
              <a:buNone/>
            </a:pPr>
            <a:endParaRPr sz="1500" dirty="0"/>
          </a:p>
        </p:txBody>
      </p:sp>
      <p:sp>
        <p:nvSpPr>
          <p:cNvPr id="639" name="Google Shape;639;p62"/>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12</a:t>
            </a:fld>
            <a:endParaRPr/>
          </a:p>
        </p:txBody>
      </p:sp>
      <p:graphicFrame>
        <p:nvGraphicFramePr>
          <p:cNvPr id="640" name="Google Shape;640;p62"/>
          <p:cNvGraphicFramePr/>
          <p:nvPr>
            <p:extLst>
              <p:ext uri="{D42A27DB-BD31-4B8C-83A1-F6EECF244321}">
                <p14:modId xmlns:p14="http://schemas.microsoft.com/office/powerpoint/2010/main" val="2290869764"/>
              </p:ext>
            </p:extLst>
          </p:nvPr>
        </p:nvGraphicFramePr>
        <p:xfrm>
          <a:off x="1450152" y="3248661"/>
          <a:ext cx="10329700" cy="2722880"/>
        </p:xfrm>
        <a:graphic>
          <a:graphicData uri="http://schemas.openxmlformats.org/drawingml/2006/table">
            <a:tbl>
              <a:tblPr firstRow="1" bandRow="1">
                <a:noFill/>
              </a:tblPr>
              <a:tblGrid>
                <a:gridCol w="3419300">
                  <a:extLst>
                    <a:ext uri="{9D8B030D-6E8A-4147-A177-3AD203B41FA5}">
                      <a16:colId xmlns:a16="http://schemas.microsoft.com/office/drawing/2014/main" val="20000"/>
                    </a:ext>
                  </a:extLst>
                </a:gridCol>
                <a:gridCol w="6910400">
                  <a:extLst>
                    <a:ext uri="{9D8B030D-6E8A-4147-A177-3AD203B41FA5}">
                      <a16:colId xmlns:a16="http://schemas.microsoft.com/office/drawing/2014/main" val="20001"/>
                    </a:ext>
                  </a:extLst>
                </a:gridCol>
              </a:tblGrid>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Capacidad de la plataforma</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Cómo apoya la gestión de movilidad</a:t>
                      </a:r>
                      <a:endParaRPr sz="1400" u="none" strike="noStrike" cap="none"/>
                    </a:p>
                  </a:txBody>
                  <a:tcPr marL="76200" marR="76200" marT="38100" marB="38100"/>
                </a:tc>
                <a:extLst>
                  <a:ext uri="{0D108BD9-81ED-4DB2-BD59-A6C34878D82A}">
                    <a16:rowId xmlns:a16="http://schemas.microsoft.com/office/drawing/2014/main" val="10000"/>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Monitorización del tráfico en tiempo real</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Sensores y cámaras en accesos al centro muestran el estado del tráfico minuto a minuto. El panel de movilidad permite identificar los cuellos de botella y anticipar la congestión antes de que se produzca.</a:t>
                      </a:r>
                      <a:endParaRPr sz="1400" u="none" strike="noStrike" cap="none"/>
                    </a:p>
                  </a:txBody>
                  <a:tcPr marL="76200" marR="76200" marT="38100" marB="38100"/>
                </a:tc>
                <a:extLst>
                  <a:ext uri="{0D108BD9-81ED-4DB2-BD59-A6C34878D82A}">
                    <a16:rowId xmlns:a16="http://schemas.microsoft.com/office/drawing/2014/main" val="10001"/>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Análisis de patrones de movilidad</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Las series históricas identifican los días y horas de mayor congestión con precisión. Esta información permite planificar con antelación los refuerzos de transporte público o las restricciones de acceso.</a:t>
                      </a:r>
                      <a:endParaRPr sz="1400" u="none" strike="noStrike" cap="none"/>
                    </a:p>
                  </a:txBody>
                  <a:tcPr marL="76200" marR="76200" marT="38100" marB="38100"/>
                </a:tc>
                <a:extLst>
                  <a:ext uri="{0D108BD9-81ED-4DB2-BD59-A6C34878D82A}">
                    <a16:rowId xmlns:a16="http://schemas.microsoft.com/office/drawing/2014/main" val="10002"/>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Correlación turismo-movilidad</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El análisis cruzado entre indicadores de pernoctaciones y datos de tráfico revela la relación cuantitativa entre la carga turística y la congestión, fundamentando las restricciones de acceso.</a:t>
                      </a:r>
                      <a:endParaRPr sz="1400" u="none" strike="noStrike" cap="none"/>
                    </a:p>
                  </a:txBody>
                  <a:tcPr marL="76200" marR="76200" marT="38100" marB="38100"/>
                </a:tc>
                <a:extLst>
                  <a:ext uri="{0D108BD9-81ED-4DB2-BD59-A6C34878D82A}">
                    <a16:rowId xmlns:a16="http://schemas.microsoft.com/office/drawing/2014/main" val="10003"/>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Evaluación de medidas de movilidad sostenible</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Al registrar los datos de uso del transporte público antes y después de una campaña de promoción del bus o del metro, se puede medir objetivamente su impacto en la reducción del tráfico privado.</a:t>
                      </a:r>
                      <a:endParaRPr sz="1400" u="none" strike="noStrike" cap="none"/>
                    </a:p>
                  </a:txBody>
                  <a:tcPr marL="76200" marR="76200" marT="38100" marB="38100"/>
                </a:tc>
                <a:extLst>
                  <a:ext uri="{0D108BD9-81ED-4DB2-BD59-A6C34878D82A}">
                    <a16:rowId xmlns:a16="http://schemas.microsoft.com/office/drawing/2014/main" val="10004"/>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Comunicación de la situación</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t>El sistema permite publicar alertas de congestión en el portal del destino y la app turística en tiempo real, sugiriendo rutas alternativas o el uso del transporte público.</a:t>
                      </a:r>
                      <a:endParaRPr sz="1400" u="none" strike="noStrike" cap="none"/>
                    </a:p>
                  </a:txBody>
                  <a:tcPr marL="76200" marR="76200" marT="38100" marB="38100"/>
                </a:tc>
                <a:extLst>
                  <a:ext uri="{0D108BD9-81ED-4DB2-BD59-A6C34878D82A}">
                    <a16:rowId xmlns:a16="http://schemas.microsoft.com/office/drawing/2014/main" val="10005"/>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Planificación de eventos</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rgbClr val="404040"/>
                        </a:buClr>
                        <a:buSzPts val="1050"/>
                        <a:buFont typeface="Arial"/>
                        <a:buNone/>
                      </a:pPr>
                      <a:r>
                        <a:rPr lang="es-ES" sz="1050" u="none" strike="noStrike" cap="none" dirty="0">
                          <a:solidFill>
                            <a:srgbClr val="404040"/>
                          </a:solidFill>
                          <a:latin typeface="Arial"/>
                          <a:ea typeface="Arial"/>
                          <a:cs typeface="Arial"/>
                          <a:sym typeface="Arial"/>
                        </a:rPr>
                        <a:t>Antes de autorizar un evento de gran formato en el centro, el análisis de aforos y movilidad permite estimar el impacto previsible y dimensionar los servicios necesarios.</a:t>
                      </a:r>
                      <a:endParaRPr sz="1100" u="none" strike="noStrike" cap="none" dirty="0">
                        <a:latin typeface="Arial"/>
                        <a:ea typeface="Arial"/>
                        <a:cs typeface="Arial"/>
                        <a:sym typeface="Arial"/>
                      </a:endParaRPr>
                    </a:p>
                  </a:txBody>
                  <a:tcPr marL="76200" marR="76200" marT="50800" marB="50800"/>
                </a:tc>
                <a:extLst>
                  <a:ext uri="{0D108BD9-81ED-4DB2-BD59-A6C34878D82A}">
                    <a16:rowId xmlns:a16="http://schemas.microsoft.com/office/drawing/2014/main" val="10006"/>
                  </a:ext>
                </a:extLst>
              </a:tr>
            </a:tbl>
          </a:graphicData>
        </a:graphic>
      </p:graphicFrame>
      <p:sp>
        <p:nvSpPr>
          <p:cNvPr id="4" name="Title 1">
            <a:extLst>
              <a:ext uri="{FF2B5EF4-FFF2-40B4-BE49-F238E27FC236}">
                <a16:creationId xmlns:a16="http://schemas.microsoft.com/office/drawing/2014/main" id="{9AAB0BF9-28EF-B994-0BEA-2278CDD8C4C7}"/>
              </a:ext>
            </a:extLst>
          </p:cNvPr>
          <p:cNvSpPr>
            <a:spLocks noGrp="1"/>
          </p:cNvSpPr>
          <p:nvPr>
            <p:ph type="title"/>
          </p:nvPr>
        </p:nvSpPr>
        <p:spPr>
          <a:xfrm>
            <a:off x="1468815" y="503852"/>
            <a:ext cx="9150675" cy="1427585"/>
          </a:xfrm>
        </p:spPr>
        <p:txBody>
          <a:bodyPr/>
          <a:lstStyle/>
          <a:p>
            <a:r>
              <a:rPr lang="es-ES" dirty="0"/>
              <a:t>Casos de uso Ayuntamiento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3"/>
          <p:cNvSpPr txBox="1">
            <a:spLocks noGrp="1"/>
          </p:cNvSpPr>
          <p:nvPr>
            <p:ph type="body" idx="1"/>
          </p:nvPr>
        </p:nvSpPr>
        <p:spPr>
          <a:xfrm>
            <a:off x="1450153" y="1638672"/>
            <a:ext cx="10602300" cy="4119463"/>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Clr>
                <a:srgbClr val="1F4E79"/>
              </a:buClr>
              <a:buSzPct val="100000"/>
              <a:buNone/>
            </a:pPr>
            <a:r>
              <a:rPr lang="es-ES" sz="1900" b="1" dirty="0">
                <a:solidFill>
                  <a:srgbClr val="1F4E79"/>
                </a:solidFill>
              </a:rPr>
              <a:t>Medio Ambiente: respuesta a una alerta ambiental</a:t>
            </a:r>
            <a:endParaRPr dirty="0"/>
          </a:p>
          <a:p>
            <a:pPr marL="0" lvl="0" indent="0" algn="l" rtl="0">
              <a:lnSpc>
                <a:spcPct val="100000"/>
              </a:lnSpc>
              <a:spcBef>
                <a:spcPts val="1200"/>
              </a:spcBef>
              <a:spcAft>
                <a:spcPts val="0"/>
              </a:spcAft>
              <a:buClr>
                <a:schemeClr val="dk1"/>
              </a:buClr>
              <a:buSzPct val="100000"/>
              <a:buNone/>
            </a:pPr>
            <a:r>
              <a:rPr lang="es-ES" sz="1400" dirty="0"/>
              <a:t>La integración de datos ambientales en tiempo real convierte la gestión medioambiental de Málaga en un proceso proactivo. En lugar de enterarse del problema cuando ya ha generado quejas o alertas de salud pública, el Módulo de impacto ambiental permite detectarlo en el momento en que ocurre y activar la respuesta antes de que escale.</a:t>
            </a:r>
            <a:endParaRPr dirty="0"/>
          </a:p>
          <a:p>
            <a:pPr marL="0" lvl="0" indent="0" algn="l" rtl="0">
              <a:lnSpc>
                <a:spcPct val="100000"/>
              </a:lnSpc>
              <a:spcBef>
                <a:spcPts val="1200"/>
              </a:spcBef>
              <a:spcAft>
                <a:spcPts val="0"/>
              </a:spcAft>
              <a:buClr>
                <a:schemeClr val="dk1"/>
              </a:buClr>
              <a:buSzPct val="100000"/>
              <a:buNone/>
            </a:pPr>
            <a:r>
              <a:rPr lang="es-ES" sz="1400" dirty="0"/>
              <a:t>Flujo de respuesta a una alerta de calidad del aire (paso a paso):</a:t>
            </a:r>
            <a:endParaRPr dirty="0"/>
          </a:p>
          <a:p>
            <a:pPr marL="342900" lvl="0" indent="-342900" algn="l" rtl="0">
              <a:lnSpc>
                <a:spcPct val="100000"/>
              </a:lnSpc>
              <a:spcBef>
                <a:spcPts val="1200"/>
              </a:spcBef>
              <a:spcAft>
                <a:spcPts val="0"/>
              </a:spcAft>
              <a:buClr>
                <a:schemeClr val="dk1"/>
              </a:buClr>
              <a:buSzPct val="100000"/>
              <a:buFont typeface="Arial"/>
              <a:buAutoNum type="arabicPeriod"/>
            </a:pPr>
            <a:r>
              <a:rPr lang="es-ES" sz="1400" dirty="0"/>
              <a:t>Detección: El sistema detecta que la estación de medición del Puerto registra niveles de NO2 por encima del umbral de alerta configurado (200 μg/m³, umbral OMS). Se genera automáticamente una alerta en el Módulo de impacto </a:t>
            </a:r>
            <a:r>
              <a:rPr lang="es-ES" sz="1400" dirty="0" err="1"/>
              <a:t>Ámbiental</a:t>
            </a:r>
            <a:r>
              <a:rPr lang="es-ES" sz="1400" dirty="0"/>
              <a:t> con nivel de criticidad «ALTO».</a:t>
            </a:r>
            <a:endParaRPr dirty="0"/>
          </a:p>
          <a:p>
            <a:pPr marL="342900" lvl="0" indent="-342900" algn="l" rtl="0">
              <a:lnSpc>
                <a:spcPct val="100000"/>
              </a:lnSpc>
              <a:spcBef>
                <a:spcPts val="1200"/>
              </a:spcBef>
              <a:spcAft>
                <a:spcPts val="0"/>
              </a:spcAft>
              <a:buClr>
                <a:schemeClr val="dk1"/>
              </a:buClr>
              <a:buSzPct val="100000"/>
              <a:buFont typeface="Arial"/>
              <a:buAutoNum type="arabicPeriod"/>
            </a:pPr>
            <a:r>
              <a:rPr lang="es-ES" sz="1400" dirty="0"/>
              <a:t>Verificación: El gestor recibe la notificación y accede al panel ambiental para ver la evolución del indicador en las últimas 6 horas. ¿Es una subida puntual o sostenida? ¿Hay viento que pueda dispersar el contaminante?</a:t>
            </a:r>
            <a:endParaRPr dirty="0"/>
          </a:p>
          <a:p>
            <a:pPr marL="342900" lvl="0" indent="-342900" algn="l" rtl="0">
              <a:lnSpc>
                <a:spcPct val="100000"/>
              </a:lnSpc>
              <a:spcBef>
                <a:spcPts val="1200"/>
              </a:spcBef>
              <a:spcAft>
                <a:spcPts val="0"/>
              </a:spcAft>
              <a:buClr>
                <a:schemeClr val="dk1"/>
              </a:buClr>
              <a:buSzPct val="100000"/>
              <a:buFont typeface="Arial"/>
              <a:buAutoNum type="arabicPeriod"/>
            </a:pPr>
            <a:r>
              <a:rPr lang="es-ES" sz="1400" dirty="0"/>
              <a:t>Análisis de causa: Cruza con los datos de tráfico: ¿hay una retención importante en las vías de acceso al Puerto? ¿Hay operaciones portuarias especiales ese día?</a:t>
            </a:r>
            <a:endParaRPr dirty="0"/>
          </a:p>
          <a:p>
            <a:pPr marL="342900" lvl="0" indent="-342900" algn="l" rtl="0">
              <a:lnSpc>
                <a:spcPct val="100000"/>
              </a:lnSpc>
              <a:spcBef>
                <a:spcPts val="1200"/>
              </a:spcBef>
              <a:spcAft>
                <a:spcPts val="0"/>
              </a:spcAft>
              <a:buClr>
                <a:schemeClr val="dk1"/>
              </a:buClr>
              <a:buSzPct val="100000"/>
              <a:buFont typeface="Arial"/>
              <a:buAutoNum type="arabicPeriod"/>
            </a:pPr>
            <a:r>
              <a:rPr lang="es-ES" sz="1400" dirty="0"/>
              <a:t>Coordinación: Contacta con el Área de Movilidad para activar medidas de restricción de tráfico si la situación lo justifica. Notifica al servicio de salud municipal según el protocolo establecido.</a:t>
            </a:r>
            <a:endParaRPr dirty="0"/>
          </a:p>
          <a:p>
            <a:pPr marL="342900" lvl="0" indent="-342900" algn="l" rtl="0">
              <a:lnSpc>
                <a:spcPct val="100000"/>
              </a:lnSpc>
              <a:spcBef>
                <a:spcPts val="1200"/>
              </a:spcBef>
              <a:spcAft>
                <a:spcPts val="0"/>
              </a:spcAft>
              <a:buClr>
                <a:schemeClr val="dk1"/>
              </a:buClr>
              <a:buSzPct val="100000"/>
              <a:buFont typeface="Arial"/>
              <a:buAutoNum type="arabicPeriod"/>
            </a:pPr>
            <a:r>
              <a:rPr lang="es-ES" sz="1400" dirty="0"/>
              <a:t>Comunicación Pública: Publica una alerta informativa en el portal ciudadano y en las redes sociales del Ayuntamiento con recomendaciones para grupos vulnerables.</a:t>
            </a:r>
            <a:endParaRPr dirty="0"/>
          </a:p>
          <a:p>
            <a:pPr marL="342900" lvl="0" indent="-342900" algn="l" rtl="0">
              <a:lnSpc>
                <a:spcPct val="100000"/>
              </a:lnSpc>
              <a:spcBef>
                <a:spcPts val="1200"/>
              </a:spcBef>
              <a:spcAft>
                <a:spcPts val="0"/>
              </a:spcAft>
              <a:buClr>
                <a:schemeClr val="dk1"/>
              </a:buClr>
              <a:buSzPct val="100000"/>
              <a:buFont typeface="Arial"/>
              <a:buAutoNum type="arabicPeriod"/>
            </a:pPr>
            <a:r>
              <a:rPr lang="es-ES" sz="1400" dirty="0"/>
              <a:t>Registro: Documenta el episodio completo en el sistema para el informe mensual de calidad ambiental y para actualizar los protocolos si es necesario.</a:t>
            </a:r>
            <a:endParaRPr dirty="0"/>
          </a:p>
          <a:p>
            <a:pPr marL="0" lvl="0" indent="0" algn="l" rtl="0">
              <a:lnSpc>
                <a:spcPct val="100000"/>
              </a:lnSpc>
              <a:spcBef>
                <a:spcPts val="1200"/>
              </a:spcBef>
              <a:spcAft>
                <a:spcPts val="0"/>
              </a:spcAft>
              <a:buClr>
                <a:schemeClr val="dk1"/>
              </a:buClr>
              <a:buSzPct val="100000"/>
              <a:buNone/>
            </a:pPr>
            <a:endParaRPr sz="1400" dirty="0"/>
          </a:p>
        </p:txBody>
      </p:sp>
      <p:sp>
        <p:nvSpPr>
          <p:cNvPr id="647" name="Google Shape;647;p63"/>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13</a:t>
            </a:fld>
            <a:endParaRPr/>
          </a:p>
        </p:txBody>
      </p:sp>
      <p:graphicFrame>
        <p:nvGraphicFramePr>
          <p:cNvPr id="648" name="Google Shape;648;p63"/>
          <p:cNvGraphicFramePr/>
          <p:nvPr/>
        </p:nvGraphicFramePr>
        <p:xfrm>
          <a:off x="1715698" y="5588010"/>
          <a:ext cx="9816025" cy="909320"/>
        </p:xfrm>
        <a:graphic>
          <a:graphicData uri="http://schemas.openxmlformats.org/drawingml/2006/table">
            <a:tbl>
              <a:tblPr firstRow="1" firstCol="1" bandRow="1">
                <a:noFill/>
              </a:tblPr>
              <a:tblGrid>
                <a:gridCol w="9816025">
                  <a:extLst>
                    <a:ext uri="{9D8B030D-6E8A-4147-A177-3AD203B41FA5}">
                      <a16:colId xmlns:a16="http://schemas.microsoft.com/office/drawing/2014/main" val="20000"/>
                    </a:ext>
                  </a:extLst>
                </a:gridCol>
              </a:tblGrid>
              <a:tr h="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 La huella de carbono turística como KPI estratégico</a:t>
                      </a:r>
                      <a:endParaRPr sz="1100" u="none" strike="noStrike" cap="none"/>
                    </a:p>
                    <a:p>
                      <a:pPr marL="0" marR="0" lvl="0" indent="0" algn="just" rtl="0">
                        <a:lnSpc>
                          <a:spcPct val="100000"/>
                        </a:lnSpc>
                        <a:spcBef>
                          <a:spcPts val="400"/>
                        </a:spcBef>
                        <a:spcAft>
                          <a:spcPts val="0"/>
                        </a:spcAft>
                        <a:buClr>
                          <a:schemeClr val="dk1"/>
                        </a:buClr>
                        <a:buSzPts val="1100"/>
                        <a:buFont typeface="Open Sans Light"/>
                        <a:buNone/>
                      </a:pPr>
                      <a:r>
                        <a:rPr lang="es-ES" sz="1100" u="none" strike="noStrike" cap="none"/>
                        <a:t>El Módulo  incluye el seguimiento de la huella de carbono turística del destino. Este indicador es clave para los compromisos de Málaga con la Agenda 2030 y es un requisito de justificación de los fondos PRTR. Los datos provienen del Observatorio STO Málaga y se actualizan mensualmente. Están disponibles también en el Portal Destino y en la App Turística, siendo visibles para los propios visitantes como elemento de turismo responsable.</a:t>
                      </a:r>
                      <a:endParaRPr sz="1100" u="none" strike="noStrike" cap="none">
                        <a:latin typeface="Arial"/>
                        <a:ea typeface="Arial"/>
                        <a:cs typeface="Arial"/>
                        <a:sym typeface="Arial"/>
                      </a:endParaRPr>
                    </a:p>
                  </a:txBody>
                  <a:tcPr marL="152400" marR="152400" marT="101600" marB="101600"/>
                </a:tc>
                <a:extLst>
                  <a:ext uri="{0D108BD9-81ED-4DB2-BD59-A6C34878D82A}">
                    <a16:rowId xmlns:a16="http://schemas.microsoft.com/office/drawing/2014/main" val="10000"/>
                  </a:ext>
                </a:extLst>
              </a:tr>
            </a:tbl>
          </a:graphicData>
        </a:graphic>
      </p:graphicFrame>
      <p:sp>
        <p:nvSpPr>
          <p:cNvPr id="4" name="Title 1">
            <a:extLst>
              <a:ext uri="{FF2B5EF4-FFF2-40B4-BE49-F238E27FC236}">
                <a16:creationId xmlns:a16="http://schemas.microsoft.com/office/drawing/2014/main" id="{BFB8371B-8E24-F522-1C33-6DD0992DCA14}"/>
              </a:ext>
            </a:extLst>
          </p:cNvPr>
          <p:cNvSpPr>
            <a:spLocks noGrp="1"/>
          </p:cNvSpPr>
          <p:nvPr>
            <p:ph type="title"/>
          </p:nvPr>
        </p:nvSpPr>
        <p:spPr>
          <a:xfrm>
            <a:off x="1468438" y="503238"/>
            <a:ext cx="9150350" cy="1428750"/>
          </a:xfrm>
        </p:spPr>
        <p:txBody>
          <a:bodyPr/>
          <a:lstStyle/>
          <a:p>
            <a:r>
              <a:rPr lang="es-ES" dirty="0"/>
              <a:t>Casos de uso Ayuntamiento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5"/>
          <p:cNvSpPr txBox="1">
            <a:spLocks noGrp="1"/>
          </p:cNvSpPr>
          <p:nvPr>
            <p:ph type="body" idx="1"/>
          </p:nvPr>
        </p:nvSpPr>
        <p:spPr>
          <a:xfrm>
            <a:off x="1430558" y="1838108"/>
            <a:ext cx="10602300"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00"/>
              <a:buNone/>
            </a:pPr>
            <a:r>
              <a:rPr lang="es-ES" sz="1600" b="1" dirty="0">
                <a:solidFill>
                  <a:srgbClr val="1F4E79"/>
                </a:solidFill>
              </a:rPr>
              <a:t>Cultura y Patrimonio: medición del impacto de los recursos culturales</a:t>
            </a:r>
            <a:endParaRPr dirty="0"/>
          </a:p>
          <a:p>
            <a:pPr marL="0" lvl="0" indent="0" algn="l" rtl="0">
              <a:lnSpc>
                <a:spcPct val="100000"/>
              </a:lnSpc>
              <a:spcBef>
                <a:spcPts val="1200"/>
              </a:spcBef>
              <a:spcAft>
                <a:spcPts val="0"/>
              </a:spcAft>
              <a:buClr>
                <a:schemeClr val="dk1"/>
              </a:buClr>
              <a:buSzPts val="1200"/>
              <a:buNone/>
            </a:pPr>
            <a:r>
              <a:rPr lang="es-ES" sz="1200" dirty="0"/>
              <a:t>Málaga es uno de los destinos culturales más dinámicos de España, con una oferta de museos, rutas, festivales y eventos de alta calidad. La PID Málaga permite al Área de Cultura y al Área de Turismo trabajar de forma coordinada para optimizar la gestión de los recursos culturales del destino con base en datos reales.</a:t>
            </a:r>
            <a:endParaRPr dirty="0"/>
          </a:p>
          <a:p>
            <a:pPr marL="0" lvl="0" indent="0" algn="l" rtl="0">
              <a:lnSpc>
                <a:spcPct val="100000"/>
              </a:lnSpc>
              <a:spcBef>
                <a:spcPts val="1200"/>
              </a:spcBef>
              <a:spcAft>
                <a:spcPts val="0"/>
              </a:spcAft>
              <a:buClr>
                <a:schemeClr val="dk1"/>
              </a:buClr>
              <a:buSzPts val="1200"/>
              <a:buNone/>
            </a:pPr>
            <a:r>
              <a:rPr lang="es-ES" sz="1200" dirty="0"/>
              <a:t>Tres momentos clave en la gestión de un recurso o evento cultural:</a:t>
            </a:r>
            <a:endParaRPr dirty="0"/>
          </a:p>
          <a:p>
            <a:pPr marL="0" lvl="0" indent="0" algn="l" rtl="0">
              <a:lnSpc>
                <a:spcPct val="100000"/>
              </a:lnSpc>
              <a:spcBef>
                <a:spcPts val="1200"/>
              </a:spcBef>
              <a:spcAft>
                <a:spcPts val="0"/>
              </a:spcAft>
              <a:buClr>
                <a:schemeClr val="dk1"/>
              </a:buClr>
              <a:buSzPts val="1200"/>
              <a:buNone/>
            </a:pPr>
            <a:r>
              <a:rPr lang="es-ES" sz="1200" dirty="0"/>
              <a:t>ANTES DEL EVENTO O TEMPORADA: Consulta en el panel de Inteligencia Turística los datos de afluencia, satisfacción e impacto económico de ediciones anteriores del mismo evento o de recursos similares. Usa esa información para dimensionar los servicios de apoyo (transporte público, seguridad, limpieza) y para planificar la comunicación y la promoción.</a:t>
            </a:r>
            <a:endParaRPr dirty="0"/>
          </a:p>
          <a:p>
            <a:pPr marL="0" lvl="0" indent="0" algn="l" rtl="0">
              <a:lnSpc>
                <a:spcPct val="100000"/>
              </a:lnSpc>
              <a:spcBef>
                <a:spcPts val="1200"/>
              </a:spcBef>
              <a:spcAft>
                <a:spcPts val="0"/>
              </a:spcAft>
              <a:buClr>
                <a:schemeClr val="dk1"/>
              </a:buClr>
              <a:buSzPts val="1200"/>
              <a:buNone/>
            </a:pPr>
            <a:r>
              <a:rPr lang="es-ES" sz="1200" dirty="0"/>
              <a:t>DURANTE EL EVENTO: Monitoriza en tiempo real los contadores de aforo en la sala o espacio del evento. Consulta el panel de satisfacción para detectar problemas emergentes (colas, problemas de accesibilidad, quejas de ruido) y actúa antes de que escalen. Si el aforo se acerca al máximo, activa el protocolo de comunicación de acceso limitado.</a:t>
            </a:r>
            <a:endParaRPr dirty="0"/>
          </a:p>
          <a:p>
            <a:pPr marL="0" lvl="0" indent="0" algn="l" rtl="0">
              <a:lnSpc>
                <a:spcPct val="100000"/>
              </a:lnSpc>
              <a:spcBef>
                <a:spcPts val="1200"/>
              </a:spcBef>
              <a:spcAft>
                <a:spcPts val="0"/>
              </a:spcAft>
              <a:buClr>
                <a:schemeClr val="dk1"/>
              </a:buClr>
              <a:buSzPts val="1200"/>
              <a:buNone/>
            </a:pPr>
            <a:r>
              <a:rPr lang="es-ES" sz="1200" dirty="0"/>
              <a:t>DESPUÉS DEL EVENTO: Analiza el impacto real: número total de asistentes, gasto turístico estimado generado, impacto ambiental (huella de carbono si hay datos), satisfacción media de los asistentes (si se realizó encuesta digital). Elabora el informe de impacto para el equipo directivo y usa los datos para mejorar la planificación de la próxima edición.</a:t>
            </a:r>
            <a:endParaRPr dirty="0"/>
          </a:p>
        </p:txBody>
      </p:sp>
      <p:sp>
        <p:nvSpPr>
          <p:cNvPr id="664" name="Google Shape;664;p65"/>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14</a:t>
            </a:fld>
            <a:endParaRPr/>
          </a:p>
        </p:txBody>
      </p:sp>
      <p:graphicFrame>
        <p:nvGraphicFramePr>
          <p:cNvPr id="665" name="Google Shape;665;p65"/>
          <p:cNvGraphicFramePr/>
          <p:nvPr/>
        </p:nvGraphicFramePr>
        <p:xfrm>
          <a:off x="1800243" y="5502911"/>
          <a:ext cx="9862925" cy="909320"/>
        </p:xfrm>
        <a:graphic>
          <a:graphicData uri="http://schemas.openxmlformats.org/drawingml/2006/table">
            <a:tbl>
              <a:tblPr firstRow="1" firstCol="1" bandRow="1">
                <a:noFill/>
              </a:tblPr>
              <a:tblGrid>
                <a:gridCol w="9862925">
                  <a:extLst>
                    <a:ext uri="{9D8B030D-6E8A-4147-A177-3AD203B41FA5}">
                      <a16:colId xmlns:a16="http://schemas.microsoft.com/office/drawing/2014/main" val="20000"/>
                    </a:ext>
                  </a:extLst>
                </a:gridCol>
              </a:tblGrid>
              <a:tr h="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 Integración con el Catálogo de Servicios del Destino</a:t>
                      </a:r>
                      <a:endParaRPr sz="1100" u="none" strike="noStrike" cap="none"/>
                    </a:p>
                    <a:p>
                      <a:pPr marL="0" marR="0" lvl="0" indent="0" algn="just" rtl="0">
                        <a:lnSpc>
                          <a:spcPct val="100000"/>
                        </a:lnSpc>
                        <a:spcBef>
                          <a:spcPts val="400"/>
                        </a:spcBef>
                        <a:spcAft>
                          <a:spcPts val="0"/>
                        </a:spcAft>
                        <a:buClr>
                          <a:schemeClr val="dk1"/>
                        </a:buClr>
                        <a:buSzPts val="1100"/>
                        <a:buFont typeface="Open Sans Light"/>
                        <a:buNone/>
                      </a:pPr>
                      <a:r>
                        <a:rPr lang="es-ES" sz="1100" u="none" strike="noStrike" cap="none"/>
                        <a:t>Los recursos culturales gestionados desde el módulo de contenidos se publican automáticamente en el Portal del Destino, la App Turística y el Asistente Virtual Cognitivo. Mantener actualizado el catálogo (horarios, precios, accesibilidad, descripciones) es fundamental para la experiencia del visitante y para el posicionamiento online del destino.</a:t>
                      </a:r>
                      <a:endParaRPr sz="1100" u="none" strike="noStrike" cap="none">
                        <a:latin typeface="Arial"/>
                        <a:ea typeface="Arial"/>
                        <a:cs typeface="Arial"/>
                        <a:sym typeface="Arial"/>
                      </a:endParaRPr>
                    </a:p>
                  </a:txBody>
                  <a:tcPr marL="152400" marR="152400" marT="101600" marB="101600"/>
                </a:tc>
                <a:extLst>
                  <a:ext uri="{0D108BD9-81ED-4DB2-BD59-A6C34878D82A}">
                    <a16:rowId xmlns:a16="http://schemas.microsoft.com/office/drawing/2014/main" val="10000"/>
                  </a:ext>
                </a:extLst>
              </a:tr>
            </a:tbl>
          </a:graphicData>
        </a:graphic>
      </p:graphicFrame>
      <p:sp>
        <p:nvSpPr>
          <p:cNvPr id="4" name="Title 1">
            <a:extLst>
              <a:ext uri="{FF2B5EF4-FFF2-40B4-BE49-F238E27FC236}">
                <a16:creationId xmlns:a16="http://schemas.microsoft.com/office/drawing/2014/main" id="{C44BEDE2-7FFF-55E7-B9E6-FEABEBD7AE41}"/>
              </a:ext>
            </a:extLst>
          </p:cNvPr>
          <p:cNvSpPr>
            <a:spLocks noGrp="1"/>
          </p:cNvSpPr>
          <p:nvPr>
            <p:ph type="title"/>
          </p:nvPr>
        </p:nvSpPr>
        <p:spPr>
          <a:xfrm>
            <a:off x="1468815" y="503852"/>
            <a:ext cx="9150675" cy="1427585"/>
          </a:xfrm>
        </p:spPr>
        <p:txBody>
          <a:bodyPr/>
          <a:lstStyle/>
          <a:p>
            <a:r>
              <a:rPr lang="es-ES" dirty="0"/>
              <a:t>Casos de uso Ayuntamiento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6"/>
          <p:cNvSpPr txBox="1">
            <a:spLocks noGrp="1"/>
          </p:cNvSpPr>
          <p:nvPr>
            <p:ph type="body" idx="1"/>
          </p:nvPr>
        </p:nvSpPr>
        <p:spPr>
          <a:xfrm>
            <a:off x="1520662" y="1720145"/>
            <a:ext cx="10481114"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00"/>
              <a:buNone/>
            </a:pPr>
            <a:r>
              <a:rPr lang="es-ES" sz="1600" b="1" dirty="0">
                <a:solidFill>
                  <a:srgbClr val="1F4E79"/>
                </a:solidFill>
              </a:rPr>
              <a:t>Impacto económico y justificación de la inversión pública</a:t>
            </a:r>
            <a:endParaRPr dirty="0"/>
          </a:p>
          <a:p>
            <a:pPr marL="0" lvl="0" indent="0" algn="just" rtl="0">
              <a:lnSpc>
                <a:spcPct val="100000"/>
              </a:lnSpc>
              <a:spcBef>
                <a:spcPts val="1200"/>
              </a:spcBef>
              <a:spcAft>
                <a:spcPts val="0"/>
              </a:spcAft>
              <a:buClr>
                <a:schemeClr val="dk1"/>
              </a:buClr>
              <a:buSzPts val="1200"/>
              <a:buNone/>
            </a:pPr>
            <a:r>
              <a:rPr lang="es-ES" sz="1200" dirty="0"/>
              <a:t>Una de las funciones más estratégicas del gestor municipal es justificar ante el equipo directivo, los responsables políticos y la ciudadanía el valor de las inversiones públicas en turismo. «¿Cuánto aporta el turismo a la economía de Málaga?» es una pregunta que los políticos y la ciudadanía hacen constantemente, y que hasta ahora era muy difícil responder con datos objetivos y comparables.</a:t>
            </a:r>
            <a:endParaRPr dirty="0"/>
          </a:p>
          <a:p>
            <a:pPr marL="0" lvl="0" indent="0" algn="just" rtl="0">
              <a:lnSpc>
                <a:spcPct val="100000"/>
              </a:lnSpc>
              <a:spcBef>
                <a:spcPts val="1200"/>
              </a:spcBef>
              <a:spcAft>
                <a:spcPts val="0"/>
              </a:spcAft>
              <a:buClr>
                <a:schemeClr val="dk1"/>
              </a:buClr>
              <a:buSzPts val="1200"/>
              <a:buNone/>
            </a:pPr>
            <a:r>
              <a:rPr lang="es-ES" sz="1200" dirty="0"/>
              <a:t>El Módulo de impacto económico da respuesta directa a esa pregunta con un conjunto de indicadores que cuantifican la contribución del turismo a la economía local en términos de PIB, empleo, ingresos fiscales y gasto sectorial.</a:t>
            </a:r>
            <a:endParaRPr dirty="0"/>
          </a:p>
        </p:txBody>
      </p:sp>
      <p:sp>
        <p:nvSpPr>
          <p:cNvPr id="672" name="Google Shape;672;p66"/>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15</a:t>
            </a:fld>
            <a:endParaRPr/>
          </a:p>
        </p:txBody>
      </p:sp>
      <p:graphicFrame>
        <p:nvGraphicFramePr>
          <p:cNvPr id="673" name="Google Shape;673;p66"/>
          <p:cNvGraphicFramePr/>
          <p:nvPr>
            <p:extLst>
              <p:ext uri="{D42A27DB-BD31-4B8C-83A1-F6EECF244321}">
                <p14:modId xmlns:p14="http://schemas.microsoft.com/office/powerpoint/2010/main" val="594878475"/>
              </p:ext>
            </p:extLst>
          </p:nvPr>
        </p:nvGraphicFramePr>
        <p:xfrm>
          <a:off x="1520662" y="3433496"/>
          <a:ext cx="10216700" cy="3032760"/>
        </p:xfrm>
        <a:graphic>
          <a:graphicData uri="http://schemas.openxmlformats.org/drawingml/2006/table">
            <a:tbl>
              <a:tblPr firstRow="1" bandRow="1">
                <a:noFill/>
              </a:tblPr>
              <a:tblGrid>
                <a:gridCol w="2689825">
                  <a:extLst>
                    <a:ext uri="{9D8B030D-6E8A-4147-A177-3AD203B41FA5}">
                      <a16:colId xmlns:a16="http://schemas.microsoft.com/office/drawing/2014/main" val="20000"/>
                    </a:ext>
                  </a:extLst>
                </a:gridCol>
                <a:gridCol w="7526875">
                  <a:extLst>
                    <a:ext uri="{9D8B030D-6E8A-4147-A177-3AD203B41FA5}">
                      <a16:colId xmlns:a16="http://schemas.microsoft.com/office/drawing/2014/main" val="20001"/>
                    </a:ext>
                  </a:extLst>
                </a:gridCol>
              </a:tblGrid>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Indicador económico clave</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Por qué es estratégico para el gestor</a:t>
                      </a:r>
                      <a:endParaRPr sz="1400" u="none" strike="noStrike" cap="none"/>
                    </a:p>
                  </a:txBody>
                  <a:tcPr marL="76200" marR="76200" marT="38100" marB="38100"/>
                </a:tc>
                <a:extLst>
                  <a:ext uri="{0D108BD9-81ED-4DB2-BD59-A6C34878D82A}">
                    <a16:rowId xmlns:a16="http://schemas.microsoft.com/office/drawing/2014/main" val="10000"/>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PIB turístico de Málaga</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La estimación del PIB turístico local permite situar al turismo en el contexto de la economía malagueña y compararlo con otros sectores productivos. Es el dato más impactante para comunicar el valor del turismo a responsables políticos.</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1"/>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Empleo generado por el turismo</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El número de empleos directos e indirectos relacionados con el turismo es el indicador más tangible del impacto social de la actividad turística, y el más relevante para debates sobre el modelo de desarrollo económico de la ciudad.</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2"/>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Ingresos fiscales vinculados al turismo</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La estimación de la recaudación de IVA turístico, tasas municipales y otros impuestos vinculados al sector permite calcular el retorno fiscal de la inversión pública en turismo.</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3"/>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Gasto turístico por sectores</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La distribución del gasto entre alojamiento, restauración, comercio, transporte y ocio permite identificar qué sectores se benefician más del turismo y orientar las políticas de apoyo empresarial.</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4"/>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Comparativa con otros destinos</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Cuando los datos están disponibles, la comparativa con otros municipios turísticos permite contextualizar los resultados de Málaga y fundamentar la estrategia competitiva del destino.</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5"/>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Tendencia y proyecciones</a:t>
                      </a:r>
                      <a:endParaRPr sz="1400" b="1" u="none" strike="noStrike" cap="none" dirty="0"/>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dirty="0">
                          <a:solidFill>
                            <a:schemeClr val="dk1"/>
                          </a:solidFill>
                          <a:latin typeface="Open Sans Light"/>
                          <a:ea typeface="Open Sans Light"/>
                          <a:cs typeface="Open Sans Light"/>
                          <a:sym typeface="Open Sans Light"/>
                        </a:rPr>
                        <a:t>Las series históricas y las tendencias calculadas por el módulo permiten anticipar la evolución del impacto económico del turismo y planificar las inversiones públicas con mayor rigor.</a:t>
                      </a:r>
                      <a:endParaRPr sz="1100" u="none" strike="noStrike" cap="none" dirty="0">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6"/>
                  </a:ext>
                </a:extLst>
              </a:tr>
            </a:tbl>
          </a:graphicData>
        </a:graphic>
      </p:graphicFrame>
      <p:sp>
        <p:nvSpPr>
          <p:cNvPr id="4" name="Title 1">
            <a:extLst>
              <a:ext uri="{FF2B5EF4-FFF2-40B4-BE49-F238E27FC236}">
                <a16:creationId xmlns:a16="http://schemas.microsoft.com/office/drawing/2014/main" id="{46105601-D720-8A5F-2F49-12EBAD06F81F}"/>
              </a:ext>
            </a:extLst>
          </p:cNvPr>
          <p:cNvSpPr>
            <a:spLocks noGrp="1"/>
          </p:cNvSpPr>
          <p:nvPr>
            <p:ph type="title"/>
          </p:nvPr>
        </p:nvSpPr>
        <p:spPr>
          <a:xfrm>
            <a:off x="1468815" y="503852"/>
            <a:ext cx="9150675" cy="1427585"/>
          </a:xfrm>
        </p:spPr>
        <p:txBody>
          <a:bodyPr/>
          <a:lstStyle/>
          <a:p>
            <a:r>
              <a:rPr lang="es-ES" dirty="0"/>
              <a:t>Casos de uso Ayuntamiento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7"/>
          <p:cNvSpPr txBox="1">
            <a:spLocks noGrp="1"/>
          </p:cNvSpPr>
          <p:nvPr>
            <p:ph type="body" idx="1"/>
          </p:nvPr>
        </p:nvSpPr>
        <p:spPr>
          <a:xfrm>
            <a:off x="1450153" y="1888382"/>
            <a:ext cx="10329711"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00"/>
              <a:buNone/>
            </a:pPr>
            <a:r>
              <a:rPr lang="es-ES" sz="1600" b="1" dirty="0">
                <a:solidFill>
                  <a:srgbClr val="1F4E79"/>
                </a:solidFill>
              </a:rPr>
              <a:t>Paneles compartidos - la coordinación interdepartamental en práctica</a:t>
            </a:r>
            <a:endParaRPr dirty="0"/>
          </a:p>
          <a:p>
            <a:pPr marL="0" lvl="0" indent="0" algn="just" rtl="0">
              <a:lnSpc>
                <a:spcPct val="100000"/>
              </a:lnSpc>
              <a:spcBef>
                <a:spcPts val="1200"/>
              </a:spcBef>
              <a:spcAft>
                <a:spcPts val="0"/>
              </a:spcAft>
              <a:buClr>
                <a:schemeClr val="dk1"/>
              </a:buClr>
              <a:buSzPts val="1200"/>
              <a:buNone/>
            </a:pPr>
            <a:r>
              <a:rPr lang="es-ES" sz="1200" dirty="0"/>
              <a:t>Uno de los usos más avanzados y potentes de la PID Málaga es la creación de paneles compartidos entre departamentos municipales para la gestión de situaciones que requieren respuesta coordinada. Estos paneles permiten que varios equipos trabajen con la misma información en tiempo real, eliminando los silos de datos y facilitando la toma de decisiones conjunta.</a:t>
            </a:r>
            <a:endParaRPr dirty="0"/>
          </a:p>
        </p:txBody>
      </p:sp>
      <p:sp>
        <p:nvSpPr>
          <p:cNvPr id="680" name="Google Shape;680;p67"/>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16</a:t>
            </a:fld>
            <a:endParaRPr/>
          </a:p>
        </p:txBody>
      </p:sp>
      <p:graphicFrame>
        <p:nvGraphicFramePr>
          <p:cNvPr id="681" name="Google Shape;681;p67"/>
          <p:cNvGraphicFramePr/>
          <p:nvPr>
            <p:extLst>
              <p:ext uri="{D42A27DB-BD31-4B8C-83A1-F6EECF244321}">
                <p14:modId xmlns:p14="http://schemas.microsoft.com/office/powerpoint/2010/main" val="2263730050"/>
              </p:ext>
            </p:extLst>
          </p:nvPr>
        </p:nvGraphicFramePr>
        <p:xfrm>
          <a:off x="1468815" y="3507615"/>
          <a:ext cx="10329725" cy="2428240"/>
        </p:xfrm>
        <a:graphic>
          <a:graphicData uri="http://schemas.openxmlformats.org/drawingml/2006/table">
            <a:tbl>
              <a:tblPr firstRow="1" bandRow="1">
                <a:noFill/>
              </a:tblPr>
              <a:tblGrid>
                <a:gridCol w="2486250">
                  <a:extLst>
                    <a:ext uri="{9D8B030D-6E8A-4147-A177-3AD203B41FA5}">
                      <a16:colId xmlns:a16="http://schemas.microsoft.com/office/drawing/2014/main" val="20000"/>
                    </a:ext>
                  </a:extLst>
                </a:gridCol>
                <a:gridCol w="3547425">
                  <a:extLst>
                    <a:ext uri="{9D8B030D-6E8A-4147-A177-3AD203B41FA5}">
                      <a16:colId xmlns:a16="http://schemas.microsoft.com/office/drawing/2014/main" val="20001"/>
                    </a:ext>
                  </a:extLst>
                </a:gridCol>
                <a:gridCol w="4296050">
                  <a:extLst>
                    <a:ext uri="{9D8B030D-6E8A-4147-A177-3AD203B41FA5}">
                      <a16:colId xmlns:a16="http://schemas.microsoft.com/office/drawing/2014/main" val="20002"/>
                    </a:ext>
                  </a:extLst>
                </a:gridCol>
              </a:tblGrid>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Situación</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Departamentos involucrados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a:t>Datos compartidos en el panel</a:t>
                      </a:r>
                      <a:endParaRPr sz="1400" u="none" strike="noStrike" cap="none"/>
                    </a:p>
                  </a:txBody>
                  <a:tcPr marL="76200" marR="76200" marT="38100" marB="38100"/>
                </a:tc>
                <a:extLst>
                  <a:ext uri="{0D108BD9-81ED-4DB2-BD59-A6C34878D82A}">
                    <a16:rowId xmlns:a16="http://schemas.microsoft.com/office/drawing/2014/main" val="10000"/>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Temporada alta turística</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Turismo + Movilidad + Seguridad + Comercio</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Aforos en tiempo real, incidencias activas, calidad ambiental, KPIs de satisfacción y gasto.</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1"/>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Alerta ambiental activa</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Medio Ambiente + Playas + Salud + Comunicación</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Parámetros ambientales en tiempo real, nivel de alerta, alertas comunicadas y estado de las medidas.</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2"/>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Evento de gran formato</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Cultura + Seguridad + Movilidad + Emergencias</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Aforos del recinto, incidencias de seguridad, estado del tráfico y protocolo de emergencia activo.</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3"/>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Temporada navideña / fiestas</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Turismo + Comercio + Limpieza + Seguridad</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a:solidFill>
                            <a:schemeClr val="dk1"/>
                          </a:solidFill>
                          <a:latin typeface="Open Sans Light"/>
                          <a:ea typeface="Open Sans Light"/>
                          <a:cs typeface="Open Sans Light"/>
                          <a:sym typeface="Open Sans Light"/>
                        </a:rPr>
                        <a:t>Afluencia al centro comercial y turístico, incidencias, estado del comercio y valoraciones de visitantes.</a:t>
                      </a:r>
                      <a:endParaRPr sz="1100" u="none" strike="noStrike" cap="none">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4"/>
                  </a:ext>
                </a:extLst>
              </a:tr>
              <a:tr h="139700">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b="1" u="none" strike="noStrike" cap="none" dirty="0"/>
                        <a:t>Crisis reputacional del destino</a:t>
                      </a:r>
                      <a:endParaRPr sz="1400" b="1"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Turismo + Comunicación + Alcaldía</a:t>
                      </a:r>
                      <a:endParaRPr sz="1400" u="none" strike="noStrike" cap="none"/>
                    </a:p>
                  </a:txBody>
                  <a:tcPr marL="76200" marR="76200" marT="38100" marB="38100"/>
                </a:tc>
                <a:tc>
                  <a:txBody>
                    <a:bodyPr/>
                    <a:lstStyle/>
                    <a:p>
                      <a:pPr marL="0" marR="0" lvl="0" indent="0" algn="just" rtl="0">
                        <a:lnSpc>
                          <a:spcPct val="100000"/>
                        </a:lnSpc>
                        <a:spcBef>
                          <a:spcPts val="0"/>
                        </a:spcBef>
                        <a:spcAft>
                          <a:spcPts val="0"/>
                        </a:spcAft>
                        <a:buClr>
                          <a:schemeClr val="dk1"/>
                        </a:buClr>
                        <a:buSzPts val="1100"/>
                        <a:buFont typeface="Open Sans Light"/>
                        <a:buNone/>
                      </a:pPr>
                      <a:r>
                        <a:rPr lang="es-ES" sz="1100" u="none" strike="noStrike" cap="none" dirty="0">
                          <a:solidFill>
                            <a:schemeClr val="dk1"/>
                          </a:solidFill>
                          <a:latin typeface="Open Sans Light"/>
                          <a:ea typeface="Open Sans Light"/>
                          <a:cs typeface="Open Sans Light"/>
                          <a:sym typeface="Open Sans Light"/>
                        </a:rPr>
                        <a:t>Indicadores de satisfacción, menciones en redes, valoraciones en portales y evolución de las quejas.</a:t>
                      </a:r>
                      <a:endParaRPr sz="1100" u="none" strike="noStrike" cap="none" dirty="0">
                        <a:solidFill>
                          <a:schemeClr val="dk1"/>
                        </a:solidFill>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5"/>
                  </a:ext>
                </a:extLst>
              </a:tr>
            </a:tbl>
          </a:graphicData>
        </a:graphic>
      </p:graphicFrame>
      <p:sp>
        <p:nvSpPr>
          <p:cNvPr id="4" name="Title 1">
            <a:extLst>
              <a:ext uri="{FF2B5EF4-FFF2-40B4-BE49-F238E27FC236}">
                <a16:creationId xmlns:a16="http://schemas.microsoft.com/office/drawing/2014/main" id="{1281CD3E-E7DE-3AE6-181E-C671050458C1}"/>
              </a:ext>
            </a:extLst>
          </p:cNvPr>
          <p:cNvSpPr>
            <a:spLocks noGrp="1"/>
          </p:cNvSpPr>
          <p:nvPr>
            <p:ph type="title"/>
          </p:nvPr>
        </p:nvSpPr>
        <p:spPr>
          <a:xfrm>
            <a:off x="1468815" y="503852"/>
            <a:ext cx="9150675" cy="1427585"/>
          </a:xfrm>
        </p:spPr>
        <p:txBody>
          <a:bodyPr/>
          <a:lstStyle/>
          <a:p>
            <a:r>
              <a:rPr lang="es-ES" dirty="0"/>
              <a:t>Casos de uso Ayuntamiento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D2C6-C08C-5C1A-C621-9D2F26152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019C8-57EF-44B3-FFDC-5B92F19B399A}"/>
              </a:ext>
            </a:extLst>
          </p:cNvPr>
          <p:cNvSpPr>
            <a:spLocks noGrp="1"/>
          </p:cNvSpPr>
          <p:nvPr>
            <p:ph type="title"/>
          </p:nvPr>
        </p:nvSpPr>
        <p:spPr>
          <a:xfrm>
            <a:off x="1468815" y="503852"/>
            <a:ext cx="9150675" cy="1427585"/>
          </a:xfrm>
        </p:spPr>
        <p:txBody>
          <a:bodyPr/>
          <a:lstStyle/>
          <a:p>
            <a:r>
              <a:rPr lang="es-ES" dirty="0"/>
              <a:t>Casos de uso Sector Turístico </a:t>
            </a:r>
          </a:p>
        </p:txBody>
      </p:sp>
      <p:sp>
        <p:nvSpPr>
          <p:cNvPr id="99" name="Slide Number">
            <a:extLst>
              <a:ext uri="{FF2B5EF4-FFF2-40B4-BE49-F238E27FC236}">
                <a16:creationId xmlns:a16="http://schemas.microsoft.com/office/drawing/2014/main" id="{7E338B63-5C52-D654-A1F5-3D382CDA4CE6}"/>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3" name="Content Placeholder">
            <a:extLst>
              <a:ext uri="{FF2B5EF4-FFF2-40B4-BE49-F238E27FC236}">
                <a16:creationId xmlns:a16="http://schemas.microsoft.com/office/drawing/2014/main" id="{44D9A164-834D-0C24-8C6F-517BD787A214}"/>
              </a:ext>
            </a:extLst>
          </p:cNvPr>
          <p:cNvSpPr txBox="1">
            <a:spLocks/>
          </p:cNvSpPr>
          <p:nvPr/>
        </p:nvSpPr>
        <p:spPr>
          <a:xfrm>
            <a:off x="1450152" y="2108722"/>
            <a:ext cx="9979847" cy="4119463"/>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600" b="1" dirty="0">
                <a:solidFill>
                  <a:srgbClr val="1F4E79"/>
                </a:solidFill>
              </a:rPr>
              <a:t>Participación digital de una empresa de ocio náutico</a:t>
            </a:r>
          </a:p>
          <a:p>
            <a:pPr marL="0" indent="0">
              <a:buFont typeface="Arial" panose="020B0604020202020204" pitchFamily="34" charset="0"/>
              <a:buNone/>
            </a:pPr>
            <a:r>
              <a:rPr lang="es-ES" sz="1200" b="1" dirty="0"/>
              <a:t>Náutica Málaga Sur ofrece salidas en barco, snorkel y rutas por la costa malagueña desde el Puerto de Málaga. Lleva 8 meses como empresa colaboradora de la PIDM24. Así gestiona su participación en los servicios digitales del destino:</a:t>
            </a:r>
          </a:p>
          <a:p>
            <a:pPr marL="0" indent="0">
              <a:buFont typeface="Arial" panose="020B0604020202020204" pitchFamily="34" charset="0"/>
              <a:buNone/>
            </a:pPr>
            <a:endParaRPr lang="es-ES" sz="1200" b="1" dirty="0"/>
          </a:p>
          <a:p>
            <a:pPr>
              <a:buFont typeface="Wingdings" panose="05000000000000000000" pitchFamily="2" charset="2"/>
              <a:buChar char="§"/>
            </a:pPr>
            <a:r>
              <a:rPr lang="es-ES" sz="1200" b="1" dirty="0"/>
              <a:t>Ficha y APP</a:t>
            </a:r>
            <a:r>
              <a:rPr lang="es-ES" sz="1200" dirty="0"/>
              <a:t>: Su ficha tiene 10 fotos profesionales de las actividades en el mar, descripción en castellano, inglés y alemán, y el calendario de salidas. Aparece en las búsquedas de 'actividades náuticas' y 'qué hacer en Málaga con niños’.</a:t>
            </a:r>
          </a:p>
          <a:p>
            <a:pPr>
              <a:buFont typeface="Wingdings" panose="05000000000000000000" pitchFamily="2" charset="2"/>
              <a:buChar char="§"/>
            </a:pPr>
            <a:r>
              <a:rPr lang="es-ES" sz="1200" b="1" dirty="0"/>
              <a:t>Eventos</a:t>
            </a:r>
            <a:r>
              <a:rPr lang="es-ES" sz="1200" dirty="0"/>
              <a:t>: pública cada semana en el calendario del destino las 'Salidas de atardecer' de los viernes (90 minutos navegando al atardecer por la bahía). Este evento genera entre 12 y 15 clics semanales desde el portal.</a:t>
            </a:r>
          </a:p>
          <a:p>
            <a:pPr>
              <a:buFont typeface="Wingdings" panose="05000000000000000000" pitchFamily="2" charset="2"/>
              <a:buChar char="§"/>
            </a:pPr>
            <a:r>
              <a:rPr lang="es-ES" sz="1200" b="1" dirty="0"/>
              <a:t>Datos</a:t>
            </a:r>
            <a:r>
              <a:rPr lang="es-ES" sz="1200" dirty="0"/>
              <a:t>: Aporta mensualmente el número de participantes en actividades, el origen de los clientes y la valoración medía. Usa esos datos para ver qué mercados emisores están creciendo y ajustar su comunicación en inglés o alemán.</a:t>
            </a:r>
          </a:p>
        </p:txBody>
      </p:sp>
    </p:spTree>
    <p:extLst>
      <p:ext uri="{BB962C8B-B14F-4D97-AF65-F5344CB8AC3E}">
        <p14:creationId xmlns:p14="http://schemas.microsoft.com/office/powerpoint/2010/main" val="319838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815" y="503852"/>
            <a:ext cx="9150675" cy="1427585"/>
          </a:xfrm>
        </p:spPr>
        <p:txBody>
          <a:bodyPr/>
          <a:lstStyle/>
          <a:p>
            <a:r>
              <a:rPr lang="es-ES" dirty="0"/>
              <a:t>Casos de uso Sector Turístico</a:t>
            </a:r>
          </a:p>
        </p:txBody>
      </p:sp>
      <p:sp>
        <p:nvSpPr>
          <p:cNvPr id="99" name="Slide Numbe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9403B7-BF72-462F-B65D-3A0CAF0DA715}"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3" name="Content Placeholder"/>
          <p:cNvSpPr txBox="1">
            <a:spLocks/>
          </p:cNvSpPr>
          <p:nvPr/>
        </p:nvSpPr>
        <p:spPr>
          <a:xfrm>
            <a:off x="1450152" y="2108722"/>
            <a:ext cx="9979847" cy="4119463"/>
          </a:xfrm>
          <a:prstGeom prst="rect">
            <a:avLst/>
          </a:prstGeom>
        </p:spPr>
        <p:txBody>
          <a:bodyPr vert="horz" lIns="0" tIns="0" rIns="0" bIns="0" rtlCol="0">
            <a:normAutofit/>
          </a:bodyPr>
          <a:lstStyle/>
          <a:p>
            <a:pPr marL="0" indent="0">
              <a:buFont typeface="Arial" panose="020B0604020202020204" pitchFamily="34" charset="0"/>
              <a:buNone/>
            </a:pPr>
            <a:r>
              <a:rPr lang="es-ES" sz="1600" b="1" dirty="0">
                <a:solidFill>
                  <a:srgbClr val="1F4E79"/>
                </a:solidFill>
              </a:rPr>
              <a:t>Gestión de visibilidad y demanda en un hotel</a:t>
            </a:r>
          </a:p>
          <a:p>
            <a:pPr marL="0" indent="0">
              <a:buFont typeface="Arial" panose="020B0604020202020204" pitchFamily="34" charset="0"/>
              <a:buNone/>
            </a:pPr>
            <a:endParaRPr lang="es-ES" sz="1600" b="1" dirty="0">
              <a:solidFill>
                <a:srgbClr val="1F4E79"/>
              </a:solidFill>
            </a:endParaRPr>
          </a:p>
          <a:p>
            <a:pPr marL="0" indent="0">
              <a:buFont typeface="Arial" panose="020B0604020202020204" pitchFamily="34" charset="0"/>
              <a:buNone/>
            </a:pPr>
            <a:r>
              <a:rPr lang="es-ES" sz="1200" b="1" dirty="0"/>
              <a:t>Hotel Málaga Centro es un hotel boutique de 32 habitaciones en el Soho malagueño. Lleva 6 meses como empresa colaboradora de la PIDM24. Así utiliza la plataforma para mejorar su ocupación y su estrategia comercial:</a:t>
            </a:r>
          </a:p>
          <a:p>
            <a:pPr marL="0" indent="0">
              <a:buFont typeface="Arial" panose="020B0604020202020204" pitchFamily="34" charset="0"/>
              <a:buNone/>
            </a:pPr>
            <a:endParaRPr lang="es-ES" sz="1200" b="1" dirty="0"/>
          </a:p>
          <a:p>
            <a:pPr>
              <a:buFont typeface="Wingdings" panose="05000000000000000000" pitchFamily="2" charset="2"/>
              <a:buChar char="§"/>
            </a:pPr>
            <a:r>
              <a:rPr lang="es-ES" sz="1200" b="1" dirty="0">
                <a:solidFill>
                  <a:srgbClr val="000000"/>
                </a:solidFill>
              </a:rPr>
              <a:t>Ficha y visibilidad</a:t>
            </a:r>
            <a:r>
              <a:rPr lang="es-ES" sz="1200" dirty="0"/>
              <a:t>: Su ficha está optimizada con 15 fotos, descripción en cuatro idiomas y etiquetas de búsqueda ('hotel boutique centro Málaga', 'hotel accesible Málaga', 'hotel con encanto'). Aparece en el asistente virtual cuando los turistas preguntan por alojamiento en el centro histórico.</a:t>
            </a:r>
          </a:p>
          <a:p>
            <a:pPr>
              <a:buFont typeface="Wingdings" panose="05000000000000000000" pitchFamily="2" charset="2"/>
              <a:buChar char="§"/>
            </a:pPr>
            <a:endParaRPr lang="es-ES" sz="1200" dirty="0"/>
          </a:p>
          <a:p>
            <a:pPr>
              <a:buFont typeface="Wingdings" panose="05000000000000000000" pitchFamily="2" charset="2"/>
              <a:buChar char="§"/>
            </a:pPr>
            <a:r>
              <a:rPr lang="es-ES" sz="1200" b="1" dirty="0">
                <a:solidFill>
                  <a:srgbClr val="000000"/>
                </a:solidFill>
              </a:rPr>
              <a:t>Datos del destino</a:t>
            </a:r>
            <a:r>
              <a:rPr lang="es-ES" sz="1200" dirty="0"/>
              <a:t>: Accede al panel de inteligencia turística para ver las tendencias de demanda semana a semana. Detectó en marzo que el segmento alemán crecía un 18% respecto al año anterior y adelantó su campaña en ese mercado dos semanas, mejorando la ocupación.</a:t>
            </a:r>
          </a:p>
          <a:p>
            <a:pPr>
              <a:buFont typeface="Wingdings" panose="05000000000000000000" pitchFamily="2" charset="2"/>
              <a:buChar char="§"/>
            </a:pPr>
            <a:endParaRPr lang="es-ES" sz="1200" dirty="0"/>
          </a:p>
          <a:p>
            <a:pPr>
              <a:buFont typeface="Wingdings" panose="05000000000000000000" pitchFamily="2" charset="2"/>
              <a:buChar char="§"/>
            </a:pPr>
            <a:r>
              <a:rPr lang="es-ES" sz="1200" b="1" dirty="0">
                <a:solidFill>
                  <a:srgbClr val="000000"/>
                </a:solidFill>
              </a:rPr>
              <a:t>Campañas y fidelización</a:t>
            </a:r>
            <a:r>
              <a:rPr lang="es-ES" sz="1200" dirty="0"/>
              <a:t>: Participa en la campaña de promoción de temporada baja del destino dirigida a turistas nacionales. Ofrece a los visitantes del programa de fidelización un late check-out gratuito como beneficio de nivel Embajador. En los últimos tres meses ha registrado 47 canjes.</a:t>
            </a:r>
          </a:p>
          <a:p>
            <a:pPr>
              <a:buFont typeface="Wingdings" panose="05000000000000000000" pitchFamily="2" charset="2"/>
              <a:buChar char="§"/>
            </a:pPr>
            <a:endParaRPr lang="es-ES" sz="1200" dirty="0"/>
          </a:p>
          <a:p>
            <a:pPr>
              <a:buFont typeface="Wingdings" panose="05000000000000000000" pitchFamily="2" charset="2"/>
              <a:buChar char="§"/>
            </a:pPr>
            <a:r>
              <a:rPr lang="es-ES" sz="1200" b="1" dirty="0">
                <a:solidFill>
                  <a:srgbClr val="000000"/>
                </a:solidFill>
              </a:rPr>
              <a:t>Valoraciones</a:t>
            </a:r>
            <a:r>
              <a:rPr lang="es-ES" sz="1200" dirty="0"/>
              <a:t>: Gestiona desde el portal las valoraciones de los huéspedes que pasan por la app turística del destino. Responde a cada comentario en menos de 48 horas, lo que le ha permitido subir su puntuación media de 4,1 a 4,6 en los canales del destino.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815" y="503852"/>
            <a:ext cx="9150675" cy="1427585"/>
          </a:xfrm>
        </p:spPr>
        <p:txBody>
          <a:bodyPr/>
          <a:lstStyle/>
          <a:p>
            <a:r>
              <a:rPr lang="es-ES" dirty="0"/>
              <a:t>Casos de uso Sector Turístico </a:t>
            </a:r>
          </a:p>
        </p:txBody>
      </p:sp>
      <p:sp>
        <p:nvSpPr>
          <p:cNvPr id="99" name="Slide Numbe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30F324-7FC3-423E-9F15-9486614530E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3" name="Content Placeholder"/>
          <p:cNvSpPr txBox="1">
            <a:spLocks/>
          </p:cNvSpPr>
          <p:nvPr/>
        </p:nvSpPr>
        <p:spPr>
          <a:xfrm>
            <a:off x="1450152" y="2108722"/>
            <a:ext cx="9979847" cy="4119463"/>
          </a:xfrm>
          <a:prstGeom prst="rect">
            <a:avLst/>
          </a:prstGeom>
        </p:spPr>
        <p:txBody>
          <a:bodyPr vert="horz" lIns="0" tIns="0" rIns="0" bIns="0" rtlCol="0">
            <a:normAutofit/>
          </a:bodyPr>
          <a:lstStyle/>
          <a:p>
            <a:pPr marL="0" indent="0">
              <a:buFont typeface="Arial" panose="020B0604020202020204" pitchFamily="34" charset="0"/>
              <a:buNone/>
            </a:pPr>
            <a:r>
              <a:rPr lang="es-ES" sz="1600" b="1" dirty="0">
                <a:solidFill>
                  <a:srgbClr val="1F4E79"/>
                </a:solidFill>
              </a:rPr>
              <a:t>Planificación de producto y captación en una agencia de viajes</a:t>
            </a:r>
          </a:p>
          <a:p>
            <a:pPr marL="0" indent="0">
              <a:buFont typeface="Arial" panose="020B0604020202020204" pitchFamily="34" charset="0"/>
              <a:buNone/>
            </a:pPr>
            <a:endParaRPr lang="es-ES" sz="1600" b="1" dirty="0">
              <a:solidFill>
                <a:srgbClr val="1F4E79"/>
              </a:solidFill>
            </a:endParaRPr>
          </a:p>
          <a:p>
            <a:pPr marL="0" indent="0">
              <a:buFont typeface="Arial" panose="020B0604020202020204" pitchFamily="34" charset="0"/>
              <a:buNone/>
            </a:pPr>
            <a:r>
              <a:rPr lang="es-ES" sz="1200" b="1" dirty="0"/>
              <a:t>Málaga Xperience es una agencia receptiva especializada en experiencias culturales y gastronómicas para grupos internacionales. Lleva 10 meses integrada en la PIDM24 y la usa como herramienta de inteligencia de mercado y de visibilidad ante operadores.</a:t>
            </a:r>
          </a:p>
          <a:p>
            <a:pPr marL="0" indent="0">
              <a:buFont typeface="Arial" panose="020B0604020202020204" pitchFamily="34" charset="0"/>
              <a:buNone/>
            </a:pPr>
            <a:endParaRPr lang="es-ES" sz="1200" b="1" dirty="0"/>
          </a:p>
          <a:p>
            <a:pPr>
              <a:buFont typeface="Wingdings" panose="05000000000000000000" pitchFamily="2" charset="2"/>
              <a:buChar char="§"/>
            </a:pPr>
            <a:r>
              <a:rPr lang="es-ES" sz="1200" b="1" dirty="0">
                <a:solidFill>
                  <a:srgbClr val="000000"/>
                </a:solidFill>
              </a:rPr>
              <a:t>Datos de demanda y perfilado</a:t>
            </a:r>
            <a:r>
              <a:rPr lang="es-ES" sz="1200" dirty="0"/>
              <a:t>: Consulta cada mes el perfil del visitante del destino (origen, duración de estancia, gasto medio, motivaciones) para ajustar su catálogo de producto. Tras detectar que el turista nórdico que llega en octubre tiene un gasto medio un 35% superior a la media, ha desarrollado un nuevo itinerario premium de cuatro días para ese segmento.</a:t>
            </a:r>
          </a:p>
          <a:p>
            <a:pPr>
              <a:buFont typeface="Wingdings" panose="05000000000000000000" pitchFamily="2" charset="2"/>
              <a:buChar char="§"/>
            </a:pPr>
            <a:endParaRPr lang="es-ES" sz="1200" dirty="0"/>
          </a:p>
          <a:p>
            <a:pPr>
              <a:buFont typeface="Wingdings" panose="05000000000000000000" pitchFamily="2" charset="2"/>
              <a:buChar char="§"/>
            </a:pPr>
            <a:r>
              <a:rPr lang="es-ES" sz="1200" b="1" dirty="0">
                <a:solidFill>
                  <a:srgbClr val="000000"/>
                </a:solidFill>
              </a:rPr>
              <a:t>Calendario de eventos del destino</a:t>
            </a:r>
            <a:r>
              <a:rPr lang="es-ES" sz="1200" dirty="0"/>
              <a:t>: Integra en su planificación anual el calendario de eventos culturales de la PID para diseñar paquetes alrededor de la Noche de los Museos y el Festival de Cine. Aporta también al calendario los tours privados que organiza, aumentando su visibilidad ante turistas que planifican su visita desde el portal.</a:t>
            </a:r>
          </a:p>
          <a:p>
            <a:pPr>
              <a:buFont typeface="Wingdings" panose="05000000000000000000" pitchFamily="2" charset="2"/>
              <a:buChar char="§"/>
            </a:pPr>
            <a:endParaRPr lang="es-ES" sz="1200" dirty="0"/>
          </a:p>
          <a:p>
            <a:pPr>
              <a:buFont typeface="Wingdings" panose="05000000000000000000" pitchFamily="2" charset="2"/>
              <a:buChar char="§"/>
            </a:pPr>
            <a:r>
              <a:rPr lang="es-ES" sz="1200" b="1" dirty="0">
                <a:solidFill>
                  <a:srgbClr val="000000"/>
                </a:solidFill>
              </a:rPr>
              <a:t>Formularios y aportación de datos</a:t>
            </a:r>
            <a:r>
              <a:rPr lang="es-ES" sz="1200" dirty="0"/>
              <a:t>: Rellena trimestralmente el formulario de perfil del visitante con datos de sus grupos: nacionalidad, duración, gasto en actividades y valoración media. A cambio, accede a los informes del Observatorio de Turismo de Málaga integrados en la plataforma con dos semanas de adelanto respecto a su publicación oficial.</a:t>
            </a:r>
          </a:p>
          <a:p>
            <a:pPr>
              <a:buFont typeface="Wingdings" panose="05000000000000000000" pitchFamily="2" charset="2"/>
              <a:buChar char="§"/>
            </a:pPr>
            <a:endParaRPr lang="es-ES" sz="1200" dirty="0"/>
          </a:p>
          <a:p>
            <a:pPr>
              <a:buFont typeface="Wingdings" panose="05000000000000000000" pitchFamily="2" charset="2"/>
              <a:buChar char="§"/>
            </a:pPr>
            <a:r>
              <a:rPr lang="es-ES" sz="1200" b="1" dirty="0">
                <a:solidFill>
                  <a:srgbClr val="000000"/>
                </a:solidFill>
              </a:rPr>
              <a:t>Fidelización y promoción</a:t>
            </a:r>
            <a:r>
              <a:rPr lang="es-ES" sz="1200" dirty="0"/>
              <a:t>: Participa en el programa de fidelización ofreciendo a los turistas VIP una experiencia gastronómica exclusiva con chef local. En la temporada pasada, el 22% de los turistas que canjearon este beneficio repitieron visita a Málaga en los siguientes 12 meses.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hlinkClick r:id="" action="ppaction://noaction"/>
            <a:extLst>
              <a:ext uri="{FF2B5EF4-FFF2-40B4-BE49-F238E27FC236}">
                <a16:creationId xmlns:a16="http://schemas.microsoft.com/office/drawing/2014/main" id="{160109AA-04AE-4827-838F-793064C7E272}"/>
              </a:ext>
            </a:extLst>
          </p:cNvPr>
          <p:cNvSpPr/>
          <p:nvPr/>
        </p:nvSpPr>
        <p:spPr>
          <a:xfrm>
            <a:off x="3589611" y="2642701"/>
            <a:ext cx="5292111" cy="4625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04"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Graphik"/>
              <a:ea typeface="+mn-ea"/>
              <a:cs typeface="+mn-cs"/>
            </a:endParaRPr>
          </a:p>
        </p:txBody>
      </p:sp>
      <p:sp>
        <p:nvSpPr>
          <p:cNvPr id="3" name="Freeform: Shape 58">
            <a:extLst>
              <a:ext uri="{FF2B5EF4-FFF2-40B4-BE49-F238E27FC236}">
                <a16:creationId xmlns:a16="http://schemas.microsoft.com/office/drawing/2014/main" id="{34CDE201-8057-F358-05F0-23A9E459C348}"/>
              </a:ext>
            </a:extLst>
          </p:cNvPr>
          <p:cNvSpPr/>
          <p:nvPr/>
        </p:nvSpPr>
        <p:spPr bwMode="auto">
          <a:xfrm>
            <a:off x="4755415" y="3380314"/>
            <a:ext cx="824024" cy="462513"/>
          </a:xfrm>
          <a:prstGeom prst="roundRect">
            <a:avLst>
              <a:gd name="adj" fmla="val 50000"/>
            </a:avLst>
          </a:prstGeom>
          <a:solidFill>
            <a:srgbClr val="58696B"/>
          </a:solidFill>
          <a:ln>
            <a:noFill/>
          </a:ln>
        </p:spPr>
        <p:style>
          <a:lnRef idx="2">
            <a:schemeClr val="accent1">
              <a:shade val="50000"/>
            </a:schemeClr>
          </a:lnRef>
          <a:fillRef idx="1">
            <a:schemeClr val="accent1"/>
          </a:fillRef>
          <a:effectRef idx="0">
            <a:schemeClr val="accent1"/>
          </a:effectRef>
          <a:fontRef idx="minor">
            <a:schemeClr val="lt1"/>
          </a:fontRef>
        </p:style>
        <p:txBody>
          <a:bodyPr lIns="274249" rtlCol="0" anchor="ctr"/>
          <a:lstStyle/>
          <a:p>
            <a:pPr marL="0" marR="0" lvl="0" indent="0" algn="l" defTabSz="9141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96968C"/>
              </a:solidFill>
              <a:effectLst/>
              <a:uLnTx/>
              <a:uFillTx/>
              <a:latin typeface="Graphik"/>
              <a:ea typeface="+mn-ea"/>
              <a:cs typeface="+mn-cs"/>
            </a:endParaRPr>
          </a:p>
        </p:txBody>
      </p:sp>
      <p:sp>
        <p:nvSpPr>
          <p:cNvPr id="6" name="Rectangle 5">
            <a:hlinkClick r:id="" action="ppaction://noaction"/>
            <a:extLst>
              <a:ext uri="{FF2B5EF4-FFF2-40B4-BE49-F238E27FC236}">
                <a16:creationId xmlns:a16="http://schemas.microsoft.com/office/drawing/2014/main" id="{5D318A56-D510-9A4C-DAA6-5ABF961C5C24}"/>
              </a:ext>
            </a:extLst>
          </p:cNvPr>
          <p:cNvSpPr/>
          <p:nvPr/>
        </p:nvSpPr>
        <p:spPr>
          <a:xfrm>
            <a:off x="5161786" y="3395591"/>
            <a:ext cx="7043047" cy="4625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04"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Graphik"/>
              <a:ea typeface="+mn-ea"/>
              <a:cs typeface="+mn-cs"/>
            </a:endParaRPr>
          </a:p>
        </p:txBody>
      </p:sp>
      <p:sp>
        <p:nvSpPr>
          <p:cNvPr id="10" name="TextBox 9">
            <a:extLst>
              <a:ext uri="{FF2B5EF4-FFF2-40B4-BE49-F238E27FC236}">
                <a16:creationId xmlns:a16="http://schemas.microsoft.com/office/drawing/2014/main" id="{A8BE22EB-5D9E-7A2B-40BF-4E1F6DCFD616}"/>
              </a:ext>
            </a:extLst>
          </p:cNvPr>
          <p:cNvSpPr txBox="1"/>
          <p:nvPr/>
        </p:nvSpPr>
        <p:spPr>
          <a:xfrm>
            <a:off x="7038304" y="989026"/>
            <a:ext cx="2869696" cy="923201"/>
          </a:xfrm>
          <a:prstGeom prst="rect">
            <a:avLst/>
          </a:prstGeom>
          <a:noFill/>
        </p:spPr>
        <p:txBody>
          <a:bodyPr wrap="none">
            <a:spAutoFit/>
          </a:bodyPr>
          <a:lstStyle/>
          <a:p>
            <a:pPr marL="0" marR="0" lvl="0" indent="0" algn="l" defTabSz="914104" rtl="0" eaLnBrk="1" fontAlgn="auto" latinLnBrk="0" hangingPunct="1">
              <a:lnSpc>
                <a:spcPct val="100000"/>
              </a:lnSpc>
              <a:spcBef>
                <a:spcPts val="0"/>
              </a:spcBef>
              <a:spcAft>
                <a:spcPts val="0"/>
              </a:spcAft>
              <a:buClrTx/>
              <a:buSzTx/>
              <a:buFontTx/>
              <a:buNone/>
              <a:tabLst/>
              <a:defRPr/>
            </a:pPr>
            <a:r>
              <a:rPr kumimoji="0" lang="en-US" sz="5399" b="1" i="0" u="none" strike="noStrike" kern="1200" cap="none" spc="0" normalizeH="0" baseline="0" noProof="0">
                <a:ln>
                  <a:noFill/>
                </a:ln>
                <a:solidFill>
                  <a:srgbClr val="FFFFFF"/>
                </a:solidFill>
                <a:effectLst/>
                <a:uLnTx/>
                <a:uFillTx/>
                <a:latin typeface="Graphik"/>
                <a:ea typeface="+mn-ea"/>
                <a:cs typeface="+mn-cs"/>
              </a:rPr>
              <a:t>Agenda</a:t>
            </a:r>
          </a:p>
        </p:txBody>
      </p:sp>
      <p:sp>
        <p:nvSpPr>
          <p:cNvPr id="13" name="Freeform: Shape 98">
            <a:extLst>
              <a:ext uri="{FF2B5EF4-FFF2-40B4-BE49-F238E27FC236}">
                <a16:creationId xmlns:a16="http://schemas.microsoft.com/office/drawing/2014/main" id="{977A26E7-2DB4-E68A-B5C1-06055E9BEF54}"/>
              </a:ext>
            </a:extLst>
          </p:cNvPr>
          <p:cNvSpPr/>
          <p:nvPr/>
        </p:nvSpPr>
        <p:spPr bwMode="auto">
          <a:xfrm>
            <a:off x="4755415" y="2903265"/>
            <a:ext cx="824024" cy="462513"/>
          </a:xfrm>
          <a:prstGeom prst="roundRect">
            <a:avLst>
              <a:gd name="adj" fmla="val 50000"/>
            </a:avLst>
          </a:prstGeom>
          <a:solidFill>
            <a:srgbClr val="58696B"/>
          </a:solidFill>
          <a:ln>
            <a:noFill/>
          </a:ln>
        </p:spPr>
        <p:style>
          <a:lnRef idx="2">
            <a:schemeClr val="accent1">
              <a:shade val="50000"/>
            </a:schemeClr>
          </a:lnRef>
          <a:fillRef idx="1">
            <a:schemeClr val="accent1"/>
          </a:fillRef>
          <a:effectRef idx="0">
            <a:schemeClr val="accent1"/>
          </a:effectRef>
          <a:fontRef idx="minor">
            <a:schemeClr val="lt1"/>
          </a:fontRef>
        </p:style>
        <p:txBody>
          <a:bodyPr lIns="274249" rtlCol="0" anchor="ctr"/>
          <a:lstStyle/>
          <a:p>
            <a:pPr marL="0" marR="0" lvl="0" indent="0" algn="l" defTabSz="9141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96968C"/>
              </a:solidFill>
              <a:effectLst/>
              <a:uLnTx/>
              <a:uFillTx/>
              <a:latin typeface="Graphik"/>
              <a:ea typeface="+mn-ea"/>
              <a:cs typeface="+mn-cs"/>
            </a:endParaRPr>
          </a:p>
        </p:txBody>
      </p:sp>
      <p:pic>
        <p:nvPicPr>
          <p:cNvPr id="40" name="Picture 39">
            <a:extLst>
              <a:ext uri="{FF2B5EF4-FFF2-40B4-BE49-F238E27FC236}">
                <a16:creationId xmlns:a16="http://schemas.microsoft.com/office/drawing/2014/main" id="{B4595DB4-96D4-56DA-A479-837DE72F57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4233" y="1522188"/>
            <a:ext cx="4088335" cy="4087185"/>
          </a:xfrm>
          <a:prstGeom prst="ellipse">
            <a:avLst/>
          </a:prstGeom>
          <a:ln w="76200">
            <a:solidFill>
              <a:schemeClr val="bg1"/>
            </a:solidFill>
          </a:ln>
        </p:spPr>
      </p:pic>
      <p:sp>
        <p:nvSpPr>
          <p:cNvPr id="12" name="Freeform: Shape 59">
            <a:hlinkClick r:id="" action="ppaction://noaction"/>
            <a:extLst>
              <a:ext uri="{FF2B5EF4-FFF2-40B4-BE49-F238E27FC236}">
                <a16:creationId xmlns:a16="http://schemas.microsoft.com/office/drawing/2014/main" id="{BAC01520-13B2-110E-57BF-CB9D48A7CFCC}"/>
              </a:ext>
            </a:extLst>
          </p:cNvPr>
          <p:cNvSpPr/>
          <p:nvPr/>
        </p:nvSpPr>
        <p:spPr bwMode="auto">
          <a:xfrm>
            <a:off x="5161787" y="2903265"/>
            <a:ext cx="7043047" cy="46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tIns="91416" bIns="91416" rtlCol="0" anchor="ctr"/>
          <a:lstStyle/>
          <a:p>
            <a:pPr marL="0" marR="0" lvl="0" indent="0" algn="l" defTabSz="844276" rtl="0" eaLnBrk="1" fontAlgn="auto" latinLnBrk="0" hangingPunct="1">
              <a:lnSpc>
                <a:spcPct val="90000"/>
              </a:lnSpc>
              <a:spcBef>
                <a:spcPts val="0"/>
              </a:spcBef>
              <a:spcAft>
                <a:spcPct val="35000"/>
              </a:spcAft>
              <a:buClrTx/>
              <a:buSzTx/>
              <a:buFontTx/>
              <a:buNone/>
              <a:tabLst/>
              <a:defRPr/>
            </a:pPr>
            <a:r>
              <a:rPr kumimoji="0" lang="es-ES" sz="1799" b="1" i="0" u="none" strike="noStrike" kern="1200" cap="none" spc="0" normalizeH="0" baseline="0" noProof="0" dirty="0">
                <a:ln>
                  <a:noFill/>
                </a:ln>
                <a:solidFill>
                  <a:srgbClr val="000000"/>
                </a:solidFill>
                <a:effectLst/>
                <a:uLnTx/>
                <a:uFillTx/>
                <a:latin typeface="Graphik"/>
                <a:ea typeface="+mn-ea"/>
                <a:cs typeface="+mn-cs"/>
              </a:rPr>
              <a:t>Qué es la Plataforma Inteligente de Destino</a:t>
            </a:r>
            <a:r>
              <a:rPr kumimoji="0" lang="es-ES" sz="1100" b="1" i="0" u="none" strike="noStrike" kern="1200" cap="none" spc="0" normalizeH="0" baseline="0" noProof="0" dirty="0">
                <a:ln>
                  <a:noFill/>
                </a:ln>
                <a:solidFill>
                  <a:srgbClr val="000000"/>
                </a:solidFill>
                <a:effectLst/>
                <a:uLnTx/>
                <a:uFillTx/>
                <a:latin typeface="Graphik"/>
                <a:ea typeface="+mn-ea"/>
                <a:cs typeface="+mn-cs"/>
              </a:rPr>
              <a:t>: datos e </a:t>
            </a:r>
            <a:r>
              <a:rPr kumimoji="0" lang="es-ES" sz="1100" b="1" i="0" u="none" strike="noStrike" kern="1200" cap="none" spc="0" normalizeH="0" baseline="0" noProof="0" dirty="0" err="1">
                <a:ln>
                  <a:noFill/>
                </a:ln>
                <a:solidFill>
                  <a:srgbClr val="000000"/>
                </a:solidFill>
                <a:effectLst/>
                <a:uLnTx/>
                <a:uFillTx/>
                <a:latin typeface="Graphik"/>
                <a:ea typeface="+mn-ea"/>
                <a:cs typeface="+mn-cs"/>
              </a:rPr>
              <a:t>informaci</a:t>
            </a:r>
            <a:r>
              <a:rPr lang="es-ES" sz="1100" b="1" dirty="0" err="1">
                <a:solidFill>
                  <a:srgbClr val="000000"/>
                </a:solidFill>
                <a:latin typeface="Graphik"/>
              </a:rPr>
              <a:t>on</a:t>
            </a:r>
            <a:endParaRPr kumimoji="0" lang="es-ES" sz="1799" b="1" i="0" u="none" strike="noStrike" kern="1200" cap="none" spc="0" normalizeH="0" baseline="0" noProof="0" dirty="0">
              <a:ln>
                <a:noFill/>
              </a:ln>
              <a:solidFill>
                <a:srgbClr val="000000"/>
              </a:solidFill>
              <a:effectLst/>
              <a:uLnTx/>
              <a:uFillTx/>
              <a:latin typeface="Graphik"/>
              <a:ea typeface="+mn-ea"/>
              <a:cs typeface="+mn-cs"/>
            </a:endParaRPr>
          </a:p>
        </p:txBody>
      </p:sp>
      <p:sp>
        <p:nvSpPr>
          <p:cNvPr id="23" name="Freeform: Shape 99">
            <a:hlinkClick r:id="" action="ppaction://noaction"/>
            <a:extLst>
              <a:ext uri="{FF2B5EF4-FFF2-40B4-BE49-F238E27FC236}">
                <a16:creationId xmlns:a16="http://schemas.microsoft.com/office/drawing/2014/main" id="{BB7B6516-D9D7-2FD5-275D-C628C8015C63}"/>
              </a:ext>
            </a:extLst>
          </p:cNvPr>
          <p:cNvSpPr/>
          <p:nvPr/>
        </p:nvSpPr>
        <p:spPr bwMode="auto">
          <a:xfrm>
            <a:off x="5161787" y="3380313"/>
            <a:ext cx="7043047" cy="46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tIns="91416" bIns="91416" rtlCol="0" anchor="ctr"/>
          <a:lstStyle/>
          <a:p>
            <a:pPr marL="0" marR="0" lvl="0" indent="0" algn="l" defTabSz="844276" rtl="0" eaLnBrk="1" fontAlgn="auto" latinLnBrk="0" hangingPunct="1">
              <a:lnSpc>
                <a:spcPct val="90000"/>
              </a:lnSpc>
              <a:spcBef>
                <a:spcPts val="0"/>
              </a:spcBef>
              <a:spcAft>
                <a:spcPct val="35000"/>
              </a:spcAft>
              <a:buClrTx/>
              <a:buSzTx/>
              <a:buFontTx/>
              <a:buNone/>
              <a:tabLst/>
              <a:defRPr/>
            </a:pPr>
            <a:r>
              <a:rPr kumimoji="0" lang="es-ES" sz="1799" b="1" i="0" u="none" strike="noStrike" kern="1200" cap="none" spc="0" normalizeH="0" baseline="0" noProof="0" dirty="0">
                <a:ln>
                  <a:noFill/>
                </a:ln>
                <a:solidFill>
                  <a:srgbClr val="000000"/>
                </a:solidFill>
                <a:effectLst/>
                <a:uLnTx/>
                <a:uFillTx/>
                <a:latin typeface="Graphik"/>
                <a:ea typeface="+mn-ea"/>
                <a:cs typeface="+mn-cs"/>
              </a:rPr>
              <a:t>Funcionalidades para cada tipo de usuario y beneficios</a:t>
            </a:r>
          </a:p>
        </p:txBody>
      </p:sp>
      <p:sp>
        <p:nvSpPr>
          <p:cNvPr id="2" name="Rectangle 1">
            <a:hlinkClick r:id="" action="ppaction://noaction"/>
            <a:extLst>
              <a:ext uri="{FF2B5EF4-FFF2-40B4-BE49-F238E27FC236}">
                <a16:creationId xmlns:a16="http://schemas.microsoft.com/office/drawing/2014/main" id="{435252F7-3602-7C3A-B288-40D2FD1CCB3A}"/>
              </a:ext>
            </a:extLst>
          </p:cNvPr>
          <p:cNvSpPr/>
          <p:nvPr/>
        </p:nvSpPr>
        <p:spPr>
          <a:xfrm>
            <a:off x="5161786" y="3868305"/>
            <a:ext cx="7043047" cy="4625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04"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Graphik"/>
              <a:ea typeface="+mn-ea"/>
              <a:cs typeface="+mn-cs"/>
            </a:endParaRPr>
          </a:p>
        </p:txBody>
      </p:sp>
      <p:sp>
        <p:nvSpPr>
          <p:cNvPr id="4" name="Freeform: Shape 58">
            <a:extLst>
              <a:ext uri="{FF2B5EF4-FFF2-40B4-BE49-F238E27FC236}">
                <a16:creationId xmlns:a16="http://schemas.microsoft.com/office/drawing/2014/main" id="{7A8D769F-FEC5-076D-73B4-A1D18D4A81F4}"/>
              </a:ext>
            </a:extLst>
          </p:cNvPr>
          <p:cNvSpPr/>
          <p:nvPr/>
        </p:nvSpPr>
        <p:spPr bwMode="auto">
          <a:xfrm>
            <a:off x="4755415" y="3859309"/>
            <a:ext cx="824024" cy="462513"/>
          </a:xfrm>
          <a:prstGeom prst="roundRect">
            <a:avLst>
              <a:gd name="adj" fmla="val 50000"/>
            </a:avLst>
          </a:prstGeom>
          <a:solidFill>
            <a:srgbClr val="58696B"/>
          </a:solidFill>
          <a:ln>
            <a:noFill/>
          </a:ln>
        </p:spPr>
        <p:style>
          <a:lnRef idx="2">
            <a:schemeClr val="accent1">
              <a:shade val="50000"/>
            </a:schemeClr>
          </a:lnRef>
          <a:fillRef idx="1">
            <a:schemeClr val="accent1"/>
          </a:fillRef>
          <a:effectRef idx="0">
            <a:schemeClr val="accent1"/>
          </a:effectRef>
          <a:fontRef idx="minor">
            <a:schemeClr val="lt1"/>
          </a:fontRef>
        </p:style>
        <p:txBody>
          <a:bodyPr lIns="274249" rtlCol="0" anchor="ctr"/>
          <a:lstStyle/>
          <a:p>
            <a:pPr marL="0" marR="0" lvl="0" indent="0" algn="l" defTabSz="9141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Graphik"/>
              <a:ea typeface="+mn-ea"/>
              <a:cs typeface="+mn-cs"/>
            </a:endParaRPr>
          </a:p>
        </p:txBody>
      </p:sp>
      <p:sp>
        <p:nvSpPr>
          <p:cNvPr id="5" name="Freeform: Shape 99">
            <a:extLst>
              <a:ext uri="{FF2B5EF4-FFF2-40B4-BE49-F238E27FC236}">
                <a16:creationId xmlns:a16="http://schemas.microsoft.com/office/drawing/2014/main" id="{4D953931-1972-F601-85D5-DE4C363CA5C2}"/>
              </a:ext>
            </a:extLst>
          </p:cNvPr>
          <p:cNvSpPr/>
          <p:nvPr/>
        </p:nvSpPr>
        <p:spPr bwMode="auto">
          <a:xfrm>
            <a:off x="5161787" y="3859309"/>
            <a:ext cx="7043047" cy="46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tIns="91416" bIns="91416" rtlCol="0" anchor="ctr"/>
          <a:lstStyle/>
          <a:p>
            <a:pPr marL="0" marR="0" lvl="0" indent="0" algn="l" defTabSz="844276" rtl="0" eaLnBrk="1" fontAlgn="auto" latinLnBrk="0" hangingPunct="1">
              <a:lnSpc>
                <a:spcPct val="90000"/>
              </a:lnSpc>
              <a:spcBef>
                <a:spcPts val="0"/>
              </a:spcBef>
              <a:spcAft>
                <a:spcPct val="35000"/>
              </a:spcAft>
              <a:buClrTx/>
              <a:buSzTx/>
              <a:buFontTx/>
              <a:buNone/>
              <a:tabLst/>
              <a:defRPr/>
            </a:pPr>
            <a:r>
              <a:rPr lang="es-ES" sz="1799" b="1" dirty="0">
                <a:solidFill>
                  <a:srgbClr val="000000"/>
                </a:solidFill>
                <a:latin typeface="Graphik Bold" panose="020B0803030202060203" pitchFamily="34" charset="0"/>
              </a:rPr>
              <a:t>M</a:t>
            </a:r>
            <a:r>
              <a:rPr kumimoji="0" lang="es-ES" sz="1799" b="1" i="0" u="none" strike="noStrike" kern="1200" cap="none" spc="0" normalizeH="0" baseline="0" noProof="0" dirty="0" err="1">
                <a:ln>
                  <a:noFill/>
                </a:ln>
                <a:solidFill>
                  <a:srgbClr val="000000"/>
                </a:solidFill>
                <a:effectLst/>
                <a:uLnTx/>
                <a:uFillTx/>
                <a:latin typeface="Graphik Bold" panose="020B0803030202060203" pitchFamily="34" charset="0"/>
                <a:ea typeface="+mn-ea"/>
                <a:cs typeface="+mn-cs"/>
              </a:rPr>
              <a:t>ódulos</a:t>
            </a:r>
            <a:r>
              <a:rPr kumimoji="0" lang="es-ES" sz="1799" b="1" i="0" u="none" strike="noStrike" kern="1200" cap="none" spc="0" normalizeH="0" baseline="0" noProof="0" dirty="0">
                <a:ln>
                  <a:noFill/>
                </a:ln>
                <a:solidFill>
                  <a:srgbClr val="000000"/>
                </a:solidFill>
                <a:effectLst/>
                <a:uLnTx/>
                <a:uFillTx/>
                <a:latin typeface="Graphik Bold" panose="020B0803030202060203" pitchFamily="34" charset="0"/>
                <a:ea typeface="+mn-ea"/>
                <a:cs typeface="+mn-cs"/>
              </a:rPr>
              <a:t> de Málaga</a:t>
            </a:r>
          </a:p>
        </p:txBody>
      </p:sp>
      <p:sp>
        <p:nvSpPr>
          <p:cNvPr id="7" name="Footer Placeholder 1">
            <a:extLst>
              <a:ext uri="{FF2B5EF4-FFF2-40B4-BE49-F238E27FC236}">
                <a16:creationId xmlns:a16="http://schemas.microsoft.com/office/drawing/2014/main" id="{DE4F7B54-EC61-01B6-E7F5-1DCBE9F46341}"/>
              </a:ext>
            </a:extLst>
          </p:cNvPr>
          <p:cNvSpPr txBox="1">
            <a:spLocks/>
          </p:cNvSpPr>
          <p:nvPr/>
        </p:nvSpPr>
        <p:spPr>
          <a:xfrm>
            <a:off x="8251825" y="6480579"/>
            <a:ext cx="3175200" cy="132523"/>
          </a:xfrm>
          <a:prstGeom prst="rect">
            <a:avLst/>
          </a:prstGeom>
        </p:spPr>
        <p:txBody>
          <a:bodyPr vert="horz" lIns="0" tIns="0" rIns="0" bIns="0" rtlCol="0">
            <a:noAutofit/>
          </a:bodyPr>
          <a:lstStyle>
            <a:lvl1pPr marL="0" indent="0" algn="l" defTabSz="228600" rtl="0" eaLnBrk="1" latinLnBrk="0" hangingPunct="1">
              <a:lnSpc>
                <a:spcPct val="90000"/>
              </a:lnSpc>
              <a:spcBef>
                <a:spcPts val="0"/>
              </a:spcBef>
              <a:spcAft>
                <a:spcPts val="600"/>
              </a:spcAft>
              <a:buFont typeface="Graphik" panose="020B0604020202020204" pitchFamily="34" charset="0"/>
              <a:buNone/>
              <a:defRPr sz="2400" b="0" kern="1200">
                <a:solidFill>
                  <a:schemeClr val="tx1"/>
                </a:solidFill>
                <a:latin typeface="GT Sectra Fine Rg" panose="00000500000000000000" pitchFamily="50" charset="0"/>
                <a:ea typeface="+mn-ea"/>
                <a:cs typeface="+mn-cs"/>
              </a:defRPr>
            </a:lvl1pPr>
            <a:lvl2pPr marL="0" indent="0" algn="l" defTabSz="228600" rtl="0" eaLnBrk="1" latinLnBrk="0" hangingPunct="1">
              <a:lnSpc>
                <a:spcPct val="100000"/>
              </a:lnSpc>
              <a:spcBef>
                <a:spcPts val="0"/>
              </a:spcBef>
              <a:spcAft>
                <a:spcPts val="600"/>
              </a:spcAft>
              <a:buClrTx/>
              <a:buFont typeface="Graphik" panose="020B0503030202060203" pitchFamily="34" charset="0"/>
              <a:buNone/>
              <a:defRPr sz="2400" kern="1200">
                <a:solidFill>
                  <a:schemeClr val="tx1"/>
                </a:solidFill>
                <a:latin typeface="GT Sectra Fine Rg" panose="00000500000000000000" pitchFamily="50" charset="0"/>
                <a:ea typeface="+mn-ea"/>
                <a:cs typeface="+mn-cs"/>
              </a:defRPr>
            </a:lvl2pPr>
            <a:lvl3pPr marL="0" indent="0" algn="l" defTabSz="228600" rtl="0" eaLnBrk="1" latinLnBrk="0" hangingPunct="1">
              <a:lnSpc>
                <a:spcPct val="100000"/>
              </a:lnSpc>
              <a:spcBef>
                <a:spcPts val="0"/>
              </a:spcBef>
              <a:spcAft>
                <a:spcPts val="600"/>
              </a:spcAft>
              <a:buFont typeface="Graphik" panose="020B0604020202020204" pitchFamily="34" charset="0"/>
              <a:buNone/>
              <a:defRPr sz="2400" kern="1200">
                <a:solidFill>
                  <a:schemeClr val="tx1"/>
                </a:solidFill>
                <a:latin typeface="GT Sectra Fine Rg" panose="00000500000000000000" pitchFamily="50" charset="0"/>
                <a:ea typeface="+mn-ea"/>
                <a:cs typeface="+mn-cs"/>
              </a:defRPr>
            </a:lvl3pPr>
            <a:lvl4pPr marL="0" indent="0" algn="l" defTabSz="228600" rtl="0" eaLnBrk="1" latinLnBrk="0" hangingPunct="1">
              <a:lnSpc>
                <a:spcPct val="100000"/>
              </a:lnSpc>
              <a:spcBef>
                <a:spcPts val="0"/>
              </a:spcBef>
              <a:spcAft>
                <a:spcPts val="600"/>
              </a:spcAft>
              <a:buFont typeface="Graphik" panose="020B0503030202060203" pitchFamily="34" charset="0"/>
              <a:buNone/>
              <a:defRPr sz="2400" kern="1200">
                <a:solidFill>
                  <a:schemeClr val="tx1"/>
                </a:solidFill>
                <a:latin typeface="GT Sectra Fine Rg" panose="00000500000000000000" pitchFamily="50" charset="0"/>
                <a:ea typeface="+mn-ea"/>
                <a:cs typeface="+mn-cs"/>
              </a:defRPr>
            </a:lvl4pPr>
            <a:lvl5pPr marL="0" indent="0" algn="l" defTabSz="228600" rtl="0" eaLnBrk="1" latinLnBrk="0" hangingPunct="1">
              <a:lnSpc>
                <a:spcPct val="100000"/>
              </a:lnSpc>
              <a:spcBef>
                <a:spcPts val="0"/>
              </a:spcBef>
              <a:spcAft>
                <a:spcPts val="600"/>
              </a:spcAft>
              <a:buFont typeface="Graphik" panose="020B0604020202020204" pitchFamily="34" charset="0"/>
              <a:buNone/>
              <a:defRPr sz="2400" kern="1200">
                <a:solidFill>
                  <a:schemeClr val="tx1"/>
                </a:solidFill>
                <a:latin typeface="GT Sectra Fine Rg" panose="00000500000000000000" pitchFamily="50" charset="0"/>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sz="800" kern="1200">
                <a:solidFill>
                  <a:schemeClr val="tx2"/>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 typeface="Graphik" panose="020B0604020202020204" pitchFamily="34" charset="0"/>
              <a:buNone/>
              <a:tabLst/>
              <a:defRPr/>
            </a:pPr>
            <a:r>
              <a:rPr kumimoji="0" lang="es-ES" sz="800" b="0" i="0" u="none" strike="noStrike" kern="1200" cap="none" spc="0" normalizeH="0" baseline="0" noProof="0">
                <a:ln>
                  <a:noFill/>
                </a:ln>
                <a:solidFill>
                  <a:srgbClr val="000000">
                    <a:alpha val="65000"/>
                  </a:srgbClr>
                </a:solidFill>
                <a:effectLst/>
                <a:uLnTx/>
                <a:uFillTx/>
                <a:latin typeface="Graphik"/>
                <a:ea typeface="+mn-ea"/>
                <a:cs typeface="+mn-cs"/>
              </a:rPr>
              <a:t>Copyright © 2026 Accenture. </a:t>
            </a:r>
            <a:r>
              <a:rPr kumimoji="0" lang="es-ES" sz="800" b="0" i="0" u="none" strike="noStrike" kern="1200" cap="none" spc="0" normalizeH="0" baseline="0" noProof="0" err="1">
                <a:ln>
                  <a:noFill/>
                </a:ln>
                <a:solidFill>
                  <a:srgbClr val="000000">
                    <a:alpha val="65000"/>
                  </a:srgbClr>
                </a:solidFill>
                <a:effectLst/>
                <a:uLnTx/>
                <a:uFillTx/>
                <a:latin typeface="Graphik"/>
                <a:ea typeface="+mn-ea"/>
                <a:cs typeface="+mn-cs"/>
              </a:rPr>
              <a:t>All</a:t>
            </a:r>
            <a:r>
              <a:rPr kumimoji="0" lang="es-ES" sz="800" b="0" i="0" u="none" strike="noStrike" kern="1200" cap="none" spc="0" normalizeH="0" baseline="0" noProof="0">
                <a:ln>
                  <a:noFill/>
                </a:ln>
                <a:solidFill>
                  <a:srgbClr val="000000">
                    <a:alpha val="65000"/>
                  </a:srgbClr>
                </a:solidFill>
                <a:effectLst/>
                <a:uLnTx/>
                <a:uFillTx/>
                <a:latin typeface="Graphik"/>
                <a:ea typeface="+mn-ea"/>
                <a:cs typeface="+mn-cs"/>
              </a:rPr>
              <a:t> </a:t>
            </a:r>
            <a:r>
              <a:rPr kumimoji="0" lang="es-ES" sz="800" b="0" i="0" u="none" strike="noStrike" kern="1200" cap="none" spc="0" normalizeH="0" baseline="0" noProof="0" err="1">
                <a:ln>
                  <a:noFill/>
                </a:ln>
                <a:solidFill>
                  <a:srgbClr val="000000">
                    <a:alpha val="65000"/>
                  </a:srgbClr>
                </a:solidFill>
                <a:effectLst/>
                <a:uLnTx/>
                <a:uFillTx/>
                <a:latin typeface="Graphik"/>
                <a:ea typeface="+mn-ea"/>
                <a:cs typeface="+mn-cs"/>
              </a:rPr>
              <a:t>rights</a:t>
            </a:r>
            <a:r>
              <a:rPr kumimoji="0" lang="es-ES" sz="800" b="0" i="0" u="none" strike="noStrike" kern="1200" cap="none" spc="0" normalizeH="0" baseline="0" noProof="0">
                <a:ln>
                  <a:noFill/>
                </a:ln>
                <a:solidFill>
                  <a:srgbClr val="000000">
                    <a:alpha val="65000"/>
                  </a:srgbClr>
                </a:solidFill>
                <a:effectLst/>
                <a:uLnTx/>
                <a:uFillTx/>
                <a:latin typeface="Graphik"/>
                <a:ea typeface="+mn-ea"/>
                <a:cs typeface="+mn-cs"/>
              </a:rPr>
              <a:t> </a:t>
            </a:r>
            <a:r>
              <a:rPr kumimoji="0" lang="es-ES" sz="800" b="0" i="0" u="none" strike="noStrike" kern="1200" cap="none" spc="0" normalizeH="0" baseline="0" noProof="0" err="1">
                <a:ln>
                  <a:noFill/>
                </a:ln>
                <a:solidFill>
                  <a:srgbClr val="000000">
                    <a:alpha val="65000"/>
                  </a:srgbClr>
                </a:solidFill>
                <a:effectLst/>
                <a:uLnTx/>
                <a:uFillTx/>
                <a:latin typeface="Graphik"/>
                <a:ea typeface="+mn-ea"/>
                <a:cs typeface="+mn-cs"/>
              </a:rPr>
              <a:t>reserved</a:t>
            </a:r>
            <a:r>
              <a:rPr kumimoji="0" lang="es-ES" sz="800" b="0" i="0" u="none" strike="noStrike" kern="1200" cap="none" spc="0" normalizeH="0" baseline="0" noProof="0">
                <a:ln>
                  <a:noFill/>
                </a:ln>
                <a:solidFill>
                  <a:srgbClr val="000000">
                    <a:alpha val="65000"/>
                  </a:srgbClr>
                </a:solidFill>
                <a:effectLst/>
                <a:uLnTx/>
                <a:uFillTx/>
                <a:latin typeface="Graphik"/>
                <a:ea typeface="+mn-ea"/>
                <a:cs typeface="+mn-cs"/>
              </a:rPr>
              <a:t>.</a:t>
            </a:r>
          </a:p>
        </p:txBody>
      </p:sp>
      <p:pic>
        <p:nvPicPr>
          <p:cNvPr id="19" name="Picture 18">
            <a:extLst>
              <a:ext uri="{FF2B5EF4-FFF2-40B4-BE49-F238E27FC236}">
                <a16:creationId xmlns:a16="http://schemas.microsoft.com/office/drawing/2014/main" id="{C962EFCE-B738-C119-841F-6D918C57DCEE}"/>
              </a:ext>
            </a:extLst>
          </p:cNvPr>
          <p:cNvPicPr>
            <a:picLocks noChangeAspect="1"/>
          </p:cNvPicPr>
          <p:nvPr/>
        </p:nvPicPr>
        <p:blipFill>
          <a:blip r:embed="rId4"/>
          <a:stretch>
            <a:fillRect/>
          </a:stretch>
        </p:blipFill>
        <p:spPr>
          <a:xfrm>
            <a:off x="414232" y="1521038"/>
            <a:ext cx="4088335" cy="4088335"/>
          </a:xfrm>
          <a:prstGeom prst="rect">
            <a:avLst/>
          </a:prstGeom>
        </p:spPr>
      </p:pic>
      <p:sp>
        <p:nvSpPr>
          <p:cNvPr id="21" name="Freeform: Shape 58">
            <a:extLst>
              <a:ext uri="{FF2B5EF4-FFF2-40B4-BE49-F238E27FC236}">
                <a16:creationId xmlns:a16="http://schemas.microsoft.com/office/drawing/2014/main" id="{4F294B6F-68DF-CD61-E5C8-FB0AC00B363C}"/>
              </a:ext>
            </a:extLst>
          </p:cNvPr>
          <p:cNvSpPr/>
          <p:nvPr/>
        </p:nvSpPr>
        <p:spPr bwMode="auto">
          <a:xfrm>
            <a:off x="4755415" y="4339814"/>
            <a:ext cx="824024" cy="462513"/>
          </a:xfrm>
          <a:prstGeom prst="roundRect">
            <a:avLst>
              <a:gd name="adj" fmla="val 50000"/>
            </a:avLst>
          </a:prstGeom>
          <a:solidFill>
            <a:srgbClr val="58696B"/>
          </a:solidFill>
          <a:ln>
            <a:noFill/>
          </a:ln>
        </p:spPr>
        <p:style>
          <a:lnRef idx="2">
            <a:schemeClr val="accent1">
              <a:shade val="50000"/>
            </a:schemeClr>
          </a:lnRef>
          <a:fillRef idx="1">
            <a:schemeClr val="accent1"/>
          </a:fillRef>
          <a:effectRef idx="0">
            <a:schemeClr val="accent1"/>
          </a:effectRef>
          <a:fontRef idx="minor">
            <a:schemeClr val="lt1"/>
          </a:fontRef>
        </p:style>
        <p:txBody>
          <a:bodyPr lIns="274249" rtlCol="0" anchor="ctr"/>
          <a:lstStyle/>
          <a:p>
            <a:pPr marL="0" marR="0" lvl="0" indent="0" algn="l" defTabSz="9141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Graphik"/>
              <a:ea typeface="+mn-ea"/>
              <a:cs typeface="+mn-cs"/>
            </a:endParaRPr>
          </a:p>
        </p:txBody>
      </p:sp>
      <p:sp>
        <p:nvSpPr>
          <p:cNvPr id="22" name="Freeform: Shape 99">
            <a:extLst>
              <a:ext uri="{FF2B5EF4-FFF2-40B4-BE49-F238E27FC236}">
                <a16:creationId xmlns:a16="http://schemas.microsoft.com/office/drawing/2014/main" id="{12BDCE63-16A2-7DCF-9431-08A3CA33A419}"/>
              </a:ext>
            </a:extLst>
          </p:cNvPr>
          <p:cNvSpPr/>
          <p:nvPr/>
        </p:nvSpPr>
        <p:spPr bwMode="auto">
          <a:xfrm>
            <a:off x="5161787" y="4339814"/>
            <a:ext cx="7043047" cy="46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tIns="91416" bIns="91416" rtlCol="0" anchor="ctr"/>
          <a:lstStyle/>
          <a:p>
            <a:pPr marL="0" marR="0" lvl="0" indent="0" algn="l" defTabSz="844276" rtl="0" eaLnBrk="1" fontAlgn="auto" latinLnBrk="0" hangingPunct="1">
              <a:lnSpc>
                <a:spcPct val="90000"/>
              </a:lnSpc>
              <a:spcBef>
                <a:spcPts val="0"/>
              </a:spcBef>
              <a:spcAft>
                <a:spcPct val="35000"/>
              </a:spcAft>
              <a:buClrTx/>
              <a:buSzTx/>
              <a:buFontTx/>
              <a:buNone/>
              <a:tabLst/>
              <a:defRPr/>
            </a:pPr>
            <a:r>
              <a:rPr lang="es-ES" sz="1799" b="1" dirty="0">
                <a:solidFill>
                  <a:srgbClr val="000000"/>
                </a:solidFill>
                <a:latin typeface="Graphik Bold" panose="020B0803030202060203" pitchFamily="34" charset="0"/>
              </a:rPr>
              <a:t>C</a:t>
            </a:r>
            <a:r>
              <a:rPr kumimoji="0" lang="es-ES" sz="1799" b="1" i="0" u="none" strike="noStrike" kern="1200" cap="none" spc="0" normalizeH="0" baseline="0" noProof="0" dirty="0">
                <a:ln>
                  <a:noFill/>
                </a:ln>
                <a:solidFill>
                  <a:srgbClr val="000000"/>
                </a:solidFill>
                <a:effectLst/>
                <a:uLnTx/>
                <a:uFillTx/>
                <a:latin typeface="Graphik Bold" panose="020B0803030202060203" pitchFamily="34" charset="0"/>
                <a:ea typeface="+mn-ea"/>
                <a:cs typeface="+mn-cs"/>
              </a:rPr>
              <a:t>aso de uso por usuario</a:t>
            </a:r>
          </a:p>
        </p:txBody>
      </p:sp>
      <p:sp>
        <p:nvSpPr>
          <p:cNvPr id="8" name="Freeform: Shape 58">
            <a:extLst>
              <a:ext uri="{FF2B5EF4-FFF2-40B4-BE49-F238E27FC236}">
                <a16:creationId xmlns:a16="http://schemas.microsoft.com/office/drawing/2014/main" id="{73E31079-9A02-0C87-5ECC-A1478CEE526F}"/>
              </a:ext>
            </a:extLst>
          </p:cNvPr>
          <p:cNvSpPr/>
          <p:nvPr/>
        </p:nvSpPr>
        <p:spPr bwMode="auto">
          <a:xfrm>
            <a:off x="4742581" y="4853491"/>
            <a:ext cx="824024" cy="462513"/>
          </a:xfrm>
          <a:prstGeom prst="roundRect">
            <a:avLst>
              <a:gd name="adj" fmla="val 50000"/>
            </a:avLst>
          </a:prstGeom>
          <a:solidFill>
            <a:srgbClr val="58696B"/>
          </a:solidFill>
          <a:ln>
            <a:noFill/>
          </a:ln>
        </p:spPr>
        <p:style>
          <a:lnRef idx="2">
            <a:schemeClr val="accent1">
              <a:shade val="50000"/>
            </a:schemeClr>
          </a:lnRef>
          <a:fillRef idx="1">
            <a:schemeClr val="accent1"/>
          </a:fillRef>
          <a:effectRef idx="0">
            <a:schemeClr val="accent1"/>
          </a:effectRef>
          <a:fontRef idx="minor">
            <a:schemeClr val="lt1"/>
          </a:fontRef>
        </p:style>
        <p:txBody>
          <a:bodyPr lIns="274249" rtlCol="0" anchor="ctr"/>
          <a:lstStyle/>
          <a:p>
            <a:pPr marL="0" marR="0" lvl="0" indent="0" algn="l" defTabSz="91410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Graphik"/>
              <a:ea typeface="+mn-ea"/>
              <a:cs typeface="+mn-cs"/>
            </a:endParaRPr>
          </a:p>
        </p:txBody>
      </p:sp>
      <p:sp>
        <p:nvSpPr>
          <p:cNvPr id="9" name="Freeform: Shape 99">
            <a:extLst>
              <a:ext uri="{FF2B5EF4-FFF2-40B4-BE49-F238E27FC236}">
                <a16:creationId xmlns:a16="http://schemas.microsoft.com/office/drawing/2014/main" id="{879CC66B-B08E-D231-8F35-7CDFB72E6EBB}"/>
              </a:ext>
            </a:extLst>
          </p:cNvPr>
          <p:cNvSpPr/>
          <p:nvPr/>
        </p:nvSpPr>
        <p:spPr bwMode="auto">
          <a:xfrm>
            <a:off x="5148953" y="4853491"/>
            <a:ext cx="7043047" cy="46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665" tIns="91416" bIns="91416" rtlCol="0" anchor="ctr"/>
          <a:lstStyle/>
          <a:p>
            <a:pPr marL="0" marR="0" lvl="0" indent="0" algn="l" defTabSz="844276" rtl="0" eaLnBrk="1" fontAlgn="auto" latinLnBrk="0" hangingPunct="1">
              <a:lnSpc>
                <a:spcPct val="90000"/>
              </a:lnSpc>
              <a:spcBef>
                <a:spcPts val="0"/>
              </a:spcBef>
              <a:spcAft>
                <a:spcPct val="35000"/>
              </a:spcAft>
              <a:buClrTx/>
              <a:buSzTx/>
              <a:buFontTx/>
              <a:buNone/>
              <a:tabLst/>
              <a:defRPr/>
            </a:pPr>
            <a:r>
              <a:rPr kumimoji="0" lang="es-ES" sz="1799" b="1" i="0" u="none" strike="noStrike" kern="1200" cap="none" spc="0" normalizeH="0" baseline="0" noProof="0" dirty="0">
                <a:ln>
                  <a:noFill/>
                </a:ln>
                <a:solidFill>
                  <a:srgbClr val="000000"/>
                </a:solidFill>
                <a:effectLst/>
                <a:uLnTx/>
                <a:uFillTx/>
                <a:latin typeface="Graphik Bold" panose="020B0803030202060203" pitchFamily="34" charset="0"/>
                <a:ea typeface="+mn-ea"/>
                <a:cs typeface="+mn-cs"/>
              </a:rPr>
              <a:t>Campaña comunicación</a:t>
            </a:r>
          </a:p>
        </p:txBody>
      </p:sp>
    </p:spTree>
    <p:extLst>
      <p:ext uri="{BB962C8B-B14F-4D97-AF65-F5344CB8AC3E}">
        <p14:creationId xmlns:p14="http://schemas.microsoft.com/office/powerpoint/2010/main" val="408239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7595-6481-E3DB-8709-B8EF389A2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8B3CE-691C-8ABB-1829-72120AECF478}"/>
              </a:ext>
            </a:extLst>
          </p:cNvPr>
          <p:cNvSpPr>
            <a:spLocks noGrp="1"/>
          </p:cNvSpPr>
          <p:nvPr>
            <p:ph type="title"/>
          </p:nvPr>
        </p:nvSpPr>
        <p:spPr>
          <a:xfrm>
            <a:off x="1468815" y="503852"/>
            <a:ext cx="9150675" cy="1427585"/>
          </a:xfrm>
        </p:spPr>
        <p:txBody>
          <a:bodyPr/>
          <a:lstStyle/>
          <a:p>
            <a:r>
              <a:rPr lang="es-ES" dirty="0"/>
              <a:t>Casos de uso Ciudadanía</a:t>
            </a:r>
          </a:p>
        </p:txBody>
      </p:sp>
      <p:sp>
        <p:nvSpPr>
          <p:cNvPr id="99" name="Slide Number">
            <a:extLst>
              <a:ext uri="{FF2B5EF4-FFF2-40B4-BE49-F238E27FC236}">
                <a16:creationId xmlns:a16="http://schemas.microsoft.com/office/drawing/2014/main" id="{A702DA83-E510-1F34-629E-07FE210F50F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4" name="Content Placeholder">
            <a:extLst>
              <a:ext uri="{FF2B5EF4-FFF2-40B4-BE49-F238E27FC236}">
                <a16:creationId xmlns:a16="http://schemas.microsoft.com/office/drawing/2014/main" id="{92C4DF90-F8D3-4A57-99E8-3E4CCDAA149E}"/>
              </a:ext>
            </a:extLst>
          </p:cNvPr>
          <p:cNvSpPr txBox="1">
            <a:spLocks/>
          </p:cNvSpPr>
          <p:nvPr/>
        </p:nvSpPr>
        <p:spPr>
          <a:xfrm>
            <a:off x="1468815" y="1746772"/>
            <a:ext cx="10398948" cy="411946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200" dirty="0"/>
              <a:t>Servicios de la PID Málaga que puedes usar como ciudadano o ciudadana de Málaga, tanto para tu vida cotidiana como para descubrir mejor tu propia ciudad.</a:t>
            </a:r>
          </a:p>
          <a:p>
            <a:pPr marL="0" indent="0">
              <a:buFont typeface="Arial" panose="020B0604020202020204" pitchFamily="34" charset="0"/>
              <a:buNone/>
            </a:pPr>
            <a:r>
              <a:rPr lang="es-ES" sz="1200" u="sng" dirty="0"/>
              <a:t>A nivel </a:t>
            </a:r>
            <a:r>
              <a:rPr lang="es-ES" sz="1200" u="sng" dirty="0" err="1"/>
              <a:t>medioamiental</a:t>
            </a:r>
            <a:r>
              <a:rPr lang="es-ES" sz="1200" u="sng" dirty="0"/>
              <a:t>:</a:t>
            </a:r>
          </a:p>
          <a:p>
            <a:pPr marL="0" indent="0">
              <a:buNone/>
            </a:pPr>
            <a:r>
              <a:rPr lang="es-ES" sz="1200" dirty="0"/>
              <a:t>▸¿Qué temperatura tiene el agua del mar hoy en la bahía de Málaga?</a:t>
            </a:r>
          </a:p>
          <a:p>
            <a:pPr marL="0" indent="0">
              <a:buNone/>
            </a:pPr>
            <a:r>
              <a:rPr lang="es-ES" sz="1200" dirty="0"/>
              <a:t>▸¿Hay alguna ruta de senderismo accesible cerca del centro de Málaga?</a:t>
            </a:r>
          </a:p>
          <a:p>
            <a:pPr marL="0" indent="0">
              <a:buNone/>
            </a:pPr>
            <a:r>
              <a:rPr lang="es-ES" sz="1200" dirty="0"/>
              <a:t>▸ El estado de las playas: información en tiempo real (banderas, calidad del agua, nivel de ocupación, condiciones meteorológicas).</a:t>
            </a:r>
          </a:p>
          <a:p>
            <a:pPr marL="0" indent="0">
              <a:buFont typeface="Arial" panose="020B0604020202020204" pitchFamily="34" charset="0"/>
              <a:buNone/>
            </a:pPr>
            <a:r>
              <a:rPr lang="es-ES" sz="1200" dirty="0"/>
              <a:t>▸¿Cuál es la calidad del agua hoy en la playa de El Palo?</a:t>
            </a:r>
          </a:p>
          <a:p>
            <a:pPr marL="0" indent="0">
              <a:buFont typeface="Arial" panose="020B0604020202020204" pitchFamily="34" charset="0"/>
              <a:buNone/>
            </a:pPr>
            <a:r>
              <a:rPr lang="es-ES" sz="1200" u="sng" dirty="0"/>
              <a:t>A nivel ocio:</a:t>
            </a:r>
          </a:p>
          <a:p>
            <a:pPr marL="0" indent="0">
              <a:buNone/>
            </a:pPr>
            <a:r>
              <a:rPr lang="es-ES" sz="1200" dirty="0"/>
              <a:t>▸¿Qué eventos culturales o de ocio hay este fin de semana en Málaga para ir con niños?</a:t>
            </a:r>
          </a:p>
          <a:p>
            <a:pPr marL="0" indent="0">
              <a:buNone/>
            </a:pPr>
            <a:r>
              <a:rPr lang="es-ES" sz="1200" dirty="0"/>
              <a:t>▸Busca el Museo Carmen </a:t>
            </a:r>
            <a:r>
              <a:rPr lang="es-ES" sz="1200" dirty="0" err="1"/>
              <a:t>Thysseny</a:t>
            </a:r>
            <a:r>
              <a:rPr lang="es-ES" sz="1200" dirty="0"/>
              <a:t> comprueba si está clasificado como accesible para sillas de ruedas.</a:t>
            </a:r>
          </a:p>
          <a:p>
            <a:pPr marL="0" indent="0">
              <a:buFont typeface="Arial" panose="020B0604020202020204" pitchFamily="34" charset="0"/>
              <a:buNone/>
            </a:pPr>
            <a:r>
              <a:rPr lang="es-ES" sz="1200" u="sng" dirty="0"/>
              <a:t>Otros:</a:t>
            </a:r>
          </a:p>
          <a:p>
            <a:pPr marL="0" indent="0" fontAlgn="t">
              <a:buNone/>
            </a:pPr>
            <a:r>
              <a:rPr lang="es-ES" sz="1200" dirty="0"/>
              <a:t>▸ </a:t>
            </a:r>
            <a:r>
              <a:rPr lang="es-ES" sz="1200" b="1" dirty="0"/>
              <a:t>Accesibilidad</a:t>
            </a:r>
            <a:r>
              <a:rPr lang="es-ES" sz="1200" dirty="0"/>
              <a:t>: </a:t>
            </a:r>
            <a:r>
              <a:rPr lang="es-ES" sz="1200" dirty="0">
                <a:solidFill>
                  <a:srgbClr val="000000"/>
                </a:solidFill>
                <a:latin typeface="Univers Light" panose="020B0403020202020204" pitchFamily="34" charset="0"/>
              </a:rPr>
              <a:t>p</a:t>
            </a:r>
            <a:r>
              <a:rPr lang="es-ES" sz="1200" i="0" u="none" strike="noStrike" dirty="0">
                <a:solidFill>
                  <a:srgbClr val="000000"/>
                </a:solidFill>
                <a:effectLst/>
                <a:latin typeface="Univers Light" panose="020B0403020202020204" pitchFamily="34" charset="0"/>
                <a:ea typeface="Univers Light" panose="020B0403020202020204" pitchFamily="34" charset="0"/>
                <a:cs typeface="Univers Light" panose="020B0403020202020204" pitchFamily="34" charset="0"/>
              </a:rPr>
              <a:t>lanificar una visita al Museo Picasso sabiendo de antemano si es accesible en silla de ruedas, b</a:t>
            </a:r>
            <a:r>
              <a:rPr lang="es-ES" sz="1200" b="0" i="0" u="none" strike="noStrike" dirty="0">
                <a:solidFill>
                  <a:srgbClr val="000000"/>
                </a:solidFill>
                <a:effectLst/>
                <a:latin typeface="Univers Light" panose="020B0403020202020204" pitchFamily="34" charset="0"/>
                <a:ea typeface="Univers Light" panose="020B0403020202020204" pitchFamily="34" charset="0"/>
                <a:cs typeface="Univers Light" panose="020B0403020202020204" pitchFamily="34" charset="0"/>
              </a:rPr>
              <a:t>uscar restaurantes que tengan carta en Braille o en formato digital accesible, encontrar teatros o salas de </a:t>
            </a:r>
            <a:r>
              <a:rPr lang="es-ES" sz="1200" b="0" i="0" u="none" strike="noStrike" dirty="0" err="1">
                <a:solidFill>
                  <a:srgbClr val="000000"/>
                </a:solidFill>
                <a:effectLst/>
                <a:latin typeface="Univers Light" panose="020B0403020202020204" pitchFamily="34" charset="0"/>
                <a:ea typeface="Univers Light" panose="020B0403020202020204" pitchFamily="34" charset="0"/>
                <a:cs typeface="Univers Light" panose="020B0403020202020204" pitchFamily="34" charset="0"/>
              </a:rPr>
              <a:t>espectaculos</a:t>
            </a:r>
            <a:r>
              <a:rPr lang="es-ES" sz="1200" b="0" i="0" u="none" strike="noStrike" dirty="0">
                <a:solidFill>
                  <a:srgbClr val="000000"/>
                </a:solidFill>
                <a:effectLst/>
                <a:latin typeface="Univers Light" panose="020B0403020202020204" pitchFamily="34" charset="0"/>
                <a:ea typeface="Univers Light" panose="020B0403020202020204" pitchFamily="34" charset="0"/>
                <a:cs typeface="Univers Light" panose="020B0403020202020204" pitchFamily="34" charset="0"/>
              </a:rPr>
              <a:t> con sistema de bucle magnético</a:t>
            </a:r>
            <a:r>
              <a:rPr lang="es-ES" sz="1200" dirty="0">
                <a:solidFill>
                  <a:srgbClr val="000000"/>
                </a:solidFill>
                <a:latin typeface="Univers Light" panose="020B0403020202020204" pitchFamily="34" charset="0"/>
                <a:ea typeface="Univers Light" panose="020B0403020202020204" pitchFamily="34" charset="0"/>
                <a:cs typeface="Univers Light" panose="020B0403020202020204" pitchFamily="34" charset="0"/>
              </a:rPr>
              <a:t>, p</a:t>
            </a:r>
            <a:r>
              <a:rPr lang="es-ES" sz="1200" b="0" i="0" u="none" strike="noStrike" dirty="0">
                <a:solidFill>
                  <a:srgbClr val="000000"/>
                </a:solidFill>
                <a:effectLst/>
                <a:latin typeface="Univers Light" panose="020B0403020202020204" pitchFamily="34" charset="0"/>
                <a:ea typeface="Univers Light" panose="020B0403020202020204" pitchFamily="34" charset="0"/>
                <a:cs typeface="Univers Light" panose="020B0403020202020204" pitchFamily="34" charset="0"/>
              </a:rPr>
              <a:t>lanificar una salida con un bebe sabiendo que playas tienen servicios para familias, buscar alojamientos o museos con condiciones especificas para personas mayores.</a:t>
            </a:r>
            <a:endParaRPr lang="en-US" sz="1200" b="0" i="0" u="none" strike="noStrike" dirty="0">
              <a:effectLst/>
              <a:latin typeface="Arial" panose="020B0604020202020204" pitchFamily="34" charset="0"/>
            </a:endParaRPr>
          </a:p>
          <a:p>
            <a:pPr marL="0" indent="0">
              <a:buFont typeface="Arial" panose="020B0604020202020204" pitchFamily="34" charset="0"/>
              <a:buNone/>
            </a:pPr>
            <a:endParaRPr lang="es-ES" sz="1200" dirty="0"/>
          </a:p>
          <a:p>
            <a:pPr marL="0" indent="0">
              <a:buFont typeface="Arial" panose="020B0604020202020204" pitchFamily="34" charset="0"/>
              <a:buNone/>
            </a:pPr>
            <a:endParaRPr lang="es-ES" sz="1200" dirty="0"/>
          </a:p>
        </p:txBody>
      </p:sp>
    </p:spTree>
    <p:extLst>
      <p:ext uri="{BB962C8B-B14F-4D97-AF65-F5344CB8AC3E}">
        <p14:creationId xmlns:p14="http://schemas.microsoft.com/office/powerpoint/2010/main" val="133797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06DCF-D87A-2BEF-2B07-7CDCD47E526F}"/>
            </a:ext>
          </a:extLst>
        </p:cNvPr>
        <p:cNvGrpSpPr/>
        <p:nvPr/>
      </p:nvGrpSpPr>
      <p:grpSpPr>
        <a:xfrm>
          <a:off x="0" y="0"/>
          <a:ext cx="0" cy="0"/>
          <a:chOff x="0" y="0"/>
          <a:chExt cx="0" cy="0"/>
        </a:xfrm>
      </p:grpSpPr>
      <p:sp>
        <p:nvSpPr>
          <p:cNvPr id="99" name="Slide Number">
            <a:extLst>
              <a:ext uri="{FF2B5EF4-FFF2-40B4-BE49-F238E27FC236}">
                <a16:creationId xmlns:a16="http://schemas.microsoft.com/office/drawing/2014/main" id="{B9ED9878-5213-3660-26B9-2DEEFA142C37}"/>
              </a:ext>
            </a:extLst>
          </p:cNvPr>
          <p:cNvSpPr>
            <a:spLocks noGrp="1"/>
          </p:cNvSpPr>
          <p:nvPr>
            <p:ph type="sldNum" sz="quarter" idx="15"/>
          </p:nvPr>
        </p:nvSpPr>
        <p:spPr/>
        <p:txBody>
          <a:bodyPr/>
          <a:lstStyle/>
          <a:p>
            <a:fld id="{18D65601-5AE2-46FC-B138-694DDD2B510D}" type="slidenum">
              <a:rPr lang="en-US" smtClean="0"/>
              <a:pPr/>
              <a:t>21</a:t>
            </a:fld>
            <a:endParaRPr lang="en-US"/>
          </a:p>
        </p:txBody>
      </p:sp>
      <p:pic>
        <p:nvPicPr>
          <p:cNvPr id="9" name="Picture 8">
            <a:extLst>
              <a:ext uri="{FF2B5EF4-FFF2-40B4-BE49-F238E27FC236}">
                <a16:creationId xmlns:a16="http://schemas.microsoft.com/office/drawing/2014/main" id="{F4674927-0D81-652F-640B-2553F2E44C71}"/>
              </a:ext>
            </a:extLst>
          </p:cNvPr>
          <p:cNvPicPr>
            <a:picLocks noChangeAspect="1"/>
          </p:cNvPicPr>
          <p:nvPr/>
        </p:nvPicPr>
        <p:blipFill>
          <a:blip r:embed="rId2"/>
          <a:stretch>
            <a:fillRect/>
          </a:stretch>
        </p:blipFill>
        <p:spPr>
          <a:xfrm>
            <a:off x="1143098" y="684134"/>
            <a:ext cx="10264732" cy="5716666"/>
          </a:xfrm>
          <a:prstGeom prst="rect">
            <a:avLst/>
          </a:prstGeom>
        </p:spPr>
      </p:pic>
      <p:sp>
        <p:nvSpPr>
          <p:cNvPr id="2" name="Title 1">
            <a:extLst>
              <a:ext uri="{FF2B5EF4-FFF2-40B4-BE49-F238E27FC236}">
                <a16:creationId xmlns:a16="http://schemas.microsoft.com/office/drawing/2014/main" id="{453CD16F-C1AB-0512-3B7D-8B3539DA47D0}"/>
              </a:ext>
            </a:extLst>
          </p:cNvPr>
          <p:cNvSpPr>
            <a:spLocks noGrp="1"/>
          </p:cNvSpPr>
          <p:nvPr>
            <p:ph type="title"/>
          </p:nvPr>
        </p:nvSpPr>
        <p:spPr>
          <a:xfrm>
            <a:off x="1468815" y="-365944"/>
            <a:ext cx="9150675" cy="1427585"/>
          </a:xfrm>
        </p:spPr>
        <p:txBody>
          <a:bodyPr/>
          <a:lstStyle/>
          <a:p>
            <a:r>
              <a:rPr lang="es-ES" dirty="0"/>
              <a:t>Campaña de Comunicación</a:t>
            </a:r>
          </a:p>
        </p:txBody>
      </p:sp>
    </p:spTree>
    <p:extLst>
      <p:ext uri="{BB962C8B-B14F-4D97-AF65-F5344CB8AC3E}">
        <p14:creationId xmlns:p14="http://schemas.microsoft.com/office/powerpoint/2010/main" val="3408030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705D-2413-D4FE-B286-691FB60C8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5276B-99C6-B65D-E46D-3B29DC200A33}"/>
              </a:ext>
            </a:extLst>
          </p:cNvPr>
          <p:cNvSpPr>
            <a:spLocks noGrp="1"/>
          </p:cNvSpPr>
          <p:nvPr>
            <p:ph type="title"/>
          </p:nvPr>
        </p:nvSpPr>
        <p:spPr>
          <a:xfrm>
            <a:off x="1317615" y="2297151"/>
            <a:ext cx="10514501" cy="2118732"/>
          </a:xfrm>
        </p:spPr>
        <p:txBody>
          <a:bodyPr>
            <a:normAutofit fontScale="90000"/>
          </a:bodyPr>
          <a:lstStyle/>
          <a:p>
            <a:r>
              <a:rPr lang="en-US" sz="4400" dirty="0"/>
              <a:t>PLATAFORMA INTELIGENTE DE DESTINO MÁLAGA</a:t>
            </a:r>
            <a:br>
              <a:rPr lang="en-US" dirty="0"/>
            </a:br>
            <a:r>
              <a:rPr lang="en-US" sz="3600" dirty="0" err="1"/>
              <a:t>Sesión</a:t>
            </a:r>
            <a:r>
              <a:rPr lang="en-US" sz="3600" dirty="0"/>
              <a:t> </a:t>
            </a:r>
            <a:r>
              <a:rPr lang="en-US" sz="3600" dirty="0" err="1"/>
              <a:t>Presencial</a:t>
            </a:r>
            <a:r>
              <a:rPr lang="en-US" sz="3600" dirty="0"/>
              <a:t> 25 Junio</a:t>
            </a:r>
            <a:br>
              <a:rPr lang="en-US" sz="3600" dirty="0"/>
            </a:br>
            <a:endParaRPr lang="en-US" sz="3600" dirty="0"/>
          </a:p>
        </p:txBody>
      </p:sp>
      <p:pic>
        <p:nvPicPr>
          <p:cNvPr id="3" name="Picture 2">
            <a:extLst>
              <a:ext uri="{FF2B5EF4-FFF2-40B4-BE49-F238E27FC236}">
                <a16:creationId xmlns:a16="http://schemas.microsoft.com/office/drawing/2014/main" id="{27D8E2A1-E59D-52C2-D79F-1F0E387DF582}"/>
              </a:ext>
            </a:extLst>
          </p:cNvPr>
          <p:cNvPicPr>
            <a:picLocks noChangeAspect="1"/>
          </p:cNvPicPr>
          <p:nvPr/>
        </p:nvPicPr>
        <p:blipFill>
          <a:blip r:embed="rId2"/>
          <a:stretch>
            <a:fillRect/>
          </a:stretch>
        </p:blipFill>
        <p:spPr>
          <a:xfrm>
            <a:off x="1560596" y="5551711"/>
            <a:ext cx="10271520" cy="970273"/>
          </a:xfrm>
          <a:prstGeom prst="rect">
            <a:avLst/>
          </a:prstGeom>
        </p:spPr>
      </p:pic>
    </p:spTree>
    <p:extLst>
      <p:ext uri="{BB962C8B-B14F-4D97-AF65-F5344CB8AC3E}">
        <p14:creationId xmlns:p14="http://schemas.microsoft.com/office/powerpoint/2010/main" val="256120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AE7FC-1A37-7850-F1E5-F67BD5F90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F2723-9998-ED19-7DE2-A85AFBD26B89}"/>
              </a:ext>
            </a:extLst>
          </p:cNvPr>
          <p:cNvSpPr>
            <a:spLocks noGrp="1"/>
          </p:cNvSpPr>
          <p:nvPr>
            <p:ph type="title"/>
          </p:nvPr>
        </p:nvSpPr>
        <p:spPr>
          <a:xfrm>
            <a:off x="1468815" y="503852"/>
            <a:ext cx="9150675" cy="1427585"/>
          </a:xfrm>
        </p:spPr>
        <p:txBody>
          <a:bodyPr/>
          <a:lstStyle/>
          <a:p>
            <a:r>
              <a:rPr lang="es-ES" dirty="0"/>
              <a:t>Málaga se convierte en Destino Turístico</a:t>
            </a:r>
            <a:br>
              <a:rPr lang="es-ES" dirty="0"/>
            </a:br>
            <a:r>
              <a:rPr lang="es-ES" dirty="0"/>
              <a:t>Inteligente con la PID Málaga</a:t>
            </a:r>
          </a:p>
        </p:txBody>
      </p:sp>
      <p:sp>
        <p:nvSpPr>
          <p:cNvPr id="99" name="Slide Number">
            <a:extLst>
              <a:ext uri="{FF2B5EF4-FFF2-40B4-BE49-F238E27FC236}">
                <a16:creationId xmlns:a16="http://schemas.microsoft.com/office/drawing/2014/main" id="{0CB8B5C1-A6F3-CEB4-46CB-4E49B590270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graphicFrame>
        <p:nvGraphicFramePr>
          <p:cNvPr id="7" name="Tabla 3">
            <a:extLst>
              <a:ext uri="{FF2B5EF4-FFF2-40B4-BE49-F238E27FC236}">
                <a16:creationId xmlns:a16="http://schemas.microsoft.com/office/drawing/2014/main" id="{A8557136-C3EE-944B-F42E-F17D4C7A355A}"/>
              </a:ext>
            </a:extLst>
          </p:cNvPr>
          <p:cNvGraphicFramePr>
            <a:graphicFrameLocks noGrp="1"/>
          </p:cNvGraphicFramePr>
          <p:nvPr>
            <p:extLst>
              <p:ext uri="{D42A27DB-BD31-4B8C-83A1-F6EECF244321}">
                <p14:modId xmlns:p14="http://schemas.microsoft.com/office/powerpoint/2010/main" val="3286365404"/>
              </p:ext>
            </p:extLst>
          </p:nvPr>
        </p:nvGraphicFramePr>
        <p:xfrm>
          <a:off x="1381119" y="1992628"/>
          <a:ext cx="10524369" cy="4049098"/>
        </p:xfrm>
        <a:graphic>
          <a:graphicData uri="http://schemas.openxmlformats.org/drawingml/2006/table">
            <a:tbl>
              <a:tblPr firstRow="1" firstCol="1" bandRow="1">
                <a:tableStyleId>{0E3FDE45-AF77-4B5C-9715-49D594BDF05E}</a:tableStyleId>
              </a:tblPr>
              <a:tblGrid>
                <a:gridCol w="10524369">
                  <a:extLst>
                    <a:ext uri="{9D8B030D-6E8A-4147-A177-3AD203B41FA5}">
                      <a16:colId xmlns:a16="http://schemas.microsoft.com/office/drawing/2014/main" val="1637018097"/>
                    </a:ext>
                  </a:extLst>
                </a:gridCol>
              </a:tblGrid>
              <a:tr h="4049098">
                <a:tc>
                  <a:txBody>
                    <a:bodyPr/>
                    <a:lstStyle/>
                    <a:p>
                      <a:pPr>
                        <a:spcAft>
                          <a:spcPts val="400"/>
                        </a:spcAft>
                        <a:buNone/>
                      </a:pPr>
                      <a:r>
                        <a:rPr lang="en-US" sz="1600" dirty="0">
                          <a:effectLst/>
                        </a:rPr>
                        <a:t>💡</a:t>
                      </a:r>
                      <a:r>
                        <a:rPr lang="es-ES" sz="1600" dirty="0">
                          <a:effectLst/>
                        </a:rPr>
                        <a:t> </a:t>
                      </a:r>
                      <a:r>
                        <a:rPr lang="es-ES" sz="1650" b="1" kern="1200" dirty="0">
                          <a:solidFill>
                            <a:srgbClr val="1F4E79"/>
                          </a:solidFill>
                          <a:latin typeface="+mn-lt"/>
                          <a:ea typeface="+mn-ea"/>
                          <a:cs typeface="+mn-cs"/>
                        </a:rPr>
                        <a:t>¿Qué es un Destino Turístico Inteligente?</a:t>
                      </a:r>
                    </a:p>
                    <a:p>
                      <a:pPr>
                        <a:spcAft>
                          <a:spcPts val="400"/>
                        </a:spcAft>
                        <a:buNone/>
                      </a:pPr>
                      <a:endParaRPr lang="en-US" sz="1600" dirty="0">
                        <a:effectLst/>
                      </a:endParaRPr>
                    </a:p>
                    <a:p>
                      <a:pPr algn="just">
                        <a:buNone/>
                      </a:pPr>
                      <a:r>
                        <a:rPr lang="es-ES" sz="1600" dirty="0">
                          <a:effectLst/>
                        </a:rPr>
                        <a:t>Un DTI es un destino que usa la tecnología y los datos para mejorar simultáneamente tres cosas: </a:t>
                      </a:r>
                    </a:p>
                    <a:p>
                      <a:pPr algn="just">
                        <a:buNone/>
                      </a:pPr>
                      <a:endParaRPr lang="es-ES" sz="1600" dirty="0">
                        <a:effectLst/>
                      </a:endParaRPr>
                    </a:p>
                    <a:p>
                      <a:pPr algn="just">
                        <a:buNone/>
                      </a:pPr>
                      <a:endParaRPr lang="es-ES" sz="16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600" b="1" dirty="0">
                        <a:solidFill>
                          <a:srgbClr val="000000"/>
                        </a:solidFill>
                        <a:latin typeface="Graphik"/>
                      </a:endParaRPr>
                    </a:p>
                    <a:p>
                      <a:pPr algn="just">
                        <a:buNone/>
                      </a:pPr>
                      <a:endParaRPr lang="es-ES" sz="1600" dirty="0">
                        <a:effectLst/>
                      </a:endParaRPr>
                    </a:p>
                    <a:p>
                      <a:pPr algn="just">
                        <a:buNone/>
                      </a:pPr>
                      <a:endParaRPr lang="es-ES" sz="1600" dirty="0">
                        <a:effectLst/>
                      </a:endParaRPr>
                    </a:p>
                    <a:p>
                      <a:pPr algn="just">
                        <a:buNone/>
                      </a:pPr>
                      <a:endParaRPr lang="es-ES" sz="1600" dirty="0">
                        <a:effectLst/>
                      </a:endParaRPr>
                    </a:p>
                    <a:p>
                      <a:pPr algn="just">
                        <a:buNone/>
                      </a:pPr>
                      <a:endParaRPr lang="es-ES" sz="1600" dirty="0">
                        <a:effectLst/>
                      </a:endParaRPr>
                    </a:p>
                    <a:p>
                      <a:pPr algn="just">
                        <a:buNone/>
                      </a:pPr>
                      <a:endParaRPr lang="es-ES" sz="1600" dirty="0">
                        <a:effectLst/>
                      </a:endParaRPr>
                    </a:p>
                    <a:p>
                      <a:pPr algn="just">
                        <a:buNone/>
                      </a:pPr>
                      <a:endParaRPr lang="es-ES" sz="1600" dirty="0">
                        <a:effectLst/>
                      </a:endParaRPr>
                    </a:p>
                    <a:p>
                      <a:pPr algn="just">
                        <a:buNone/>
                      </a:pPr>
                      <a:endParaRPr lang="es-ES" sz="1600" dirty="0">
                        <a:effectLst/>
                      </a:endParaRPr>
                    </a:p>
                    <a:p>
                      <a:pPr algn="just">
                        <a:buNone/>
                      </a:pPr>
                      <a:endParaRPr lang="es-ES" sz="1600" dirty="0">
                        <a:effectLst/>
                      </a:endParaRPr>
                    </a:p>
                    <a:p>
                      <a:pPr algn="ctr">
                        <a:buNone/>
                      </a:pPr>
                      <a:r>
                        <a:rPr lang="es-ES" sz="1600" b="1" dirty="0">
                          <a:effectLst/>
                        </a:rPr>
                        <a:t> Gobernanza I Innovación I Digitalización I Sostenibilidad I Accesibilidad</a:t>
                      </a:r>
                    </a:p>
                  </a:txBody>
                  <a:tcPr marL="152400" marR="152400" marT="101600" marB="101600"/>
                </a:tc>
                <a:extLst>
                  <a:ext uri="{0D108BD9-81ED-4DB2-BD59-A6C34878D82A}">
                    <a16:rowId xmlns:a16="http://schemas.microsoft.com/office/drawing/2014/main" val="702500929"/>
                  </a:ext>
                </a:extLst>
              </a:tr>
            </a:tbl>
          </a:graphicData>
        </a:graphic>
      </p:graphicFrame>
      <p:grpSp>
        <p:nvGrpSpPr>
          <p:cNvPr id="32" name="Group 31">
            <a:extLst>
              <a:ext uri="{FF2B5EF4-FFF2-40B4-BE49-F238E27FC236}">
                <a16:creationId xmlns:a16="http://schemas.microsoft.com/office/drawing/2014/main" id="{38987FE4-A86E-9FE5-26D2-E72DDDC1D0D5}"/>
              </a:ext>
            </a:extLst>
          </p:cNvPr>
          <p:cNvGrpSpPr/>
          <p:nvPr/>
        </p:nvGrpSpPr>
        <p:grpSpPr>
          <a:xfrm>
            <a:off x="3089326" y="3924479"/>
            <a:ext cx="797737" cy="749300"/>
            <a:chOff x="6783003" y="3479800"/>
            <a:chExt cx="797737" cy="749300"/>
          </a:xfrm>
        </p:grpSpPr>
        <p:sp>
          <p:nvSpPr>
            <p:cNvPr id="24" name="Graphic 26">
              <a:extLst>
                <a:ext uri="{FF2B5EF4-FFF2-40B4-BE49-F238E27FC236}">
                  <a16:creationId xmlns:a16="http://schemas.microsoft.com/office/drawing/2014/main" id="{709E9481-D7EB-A689-E9A2-099FFBF3CEF3}"/>
                </a:ext>
              </a:extLst>
            </p:cNvPr>
            <p:cNvSpPr/>
            <p:nvPr/>
          </p:nvSpPr>
          <p:spPr>
            <a:xfrm>
              <a:off x="6951395" y="3662086"/>
              <a:ext cx="489645" cy="419099"/>
            </a:xfrm>
            <a:custGeom>
              <a:avLst/>
              <a:gdLst>
                <a:gd name="connsiteX0" fmla="*/ 30259 w 363673"/>
                <a:gd name="connsiteY0" fmla="*/ 237649 h 311276"/>
                <a:gd name="connsiteX1" fmla="*/ 60517 w 363673"/>
                <a:gd name="connsiteY1" fmla="*/ 237649 h 311276"/>
                <a:gd name="connsiteX2" fmla="*/ 60517 w 363673"/>
                <a:gd name="connsiteY2" fmla="*/ 178022 h 311276"/>
                <a:gd name="connsiteX3" fmla="*/ 68106 w 363673"/>
                <a:gd name="connsiteY3" fmla="*/ 170593 h 311276"/>
                <a:gd name="connsiteX4" fmla="*/ 75694 w 363673"/>
                <a:gd name="connsiteY4" fmla="*/ 155734 h 311276"/>
                <a:gd name="connsiteX5" fmla="*/ 75694 w 363673"/>
                <a:gd name="connsiteY5" fmla="*/ 118491 h 311276"/>
                <a:gd name="connsiteX6" fmla="*/ 15272 w 363673"/>
                <a:gd name="connsiteY6" fmla="*/ 118491 h 311276"/>
                <a:gd name="connsiteX7" fmla="*/ 15272 w 363673"/>
                <a:gd name="connsiteY7" fmla="*/ 155734 h 311276"/>
                <a:gd name="connsiteX8" fmla="*/ 22860 w 363673"/>
                <a:gd name="connsiteY8" fmla="*/ 170593 h 311276"/>
                <a:gd name="connsiteX9" fmla="*/ 30448 w 363673"/>
                <a:gd name="connsiteY9" fmla="*/ 178022 h 311276"/>
                <a:gd name="connsiteX10" fmla="*/ 30448 w 363673"/>
                <a:gd name="connsiteY10" fmla="*/ 237649 h 311276"/>
                <a:gd name="connsiteX11" fmla="*/ 68011 w 363673"/>
                <a:gd name="connsiteY11" fmla="*/ 252508 h 311276"/>
                <a:gd name="connsiteX12" fmla="*/ 22670 w 363673"/>
                <a:gd name="connsiteY12" fmla="*/ 252508 h 311276"/>
                <a:gd name="connsiteX13" fmla="*/ 15082 w 363673"/>
                <a:gd name="connsiteY13" fmla="*/ 245078 h 311276"/>
                <a:gd name="connsiteX14" fmla="*/ 15082 w 363673"/>
                <a:gd name="connsiteY14" fmla="*/ 184214 h 311276"/>
                <a:gd name="connsiteX15" fmla="*/ 0 w 363673"/>
                <a:gd name="connsiteY15" fmla="*/ 155639 h 311276"/>
                <a:gd name="connsiteX16" fmla="*/ 0 w 363673"/>
                <a:gd name="connsiteY16" fmla="*/ 110966 h 311276"/>
                <a:gd name="connsiteX17" fmla="*/ 7588 w 363673"/>
                <a:gd name="connsiteY17" fmla="*/ 103537 h 311276"/>
                <a:gd name="connsiteX18" fmla="*/ 83188 w 363673"/>
                <a:gd name="connsiteY18" fmla="*/ 103537 h 311276"/>
                <a:gd name="connsiteX19" fmla="*/ 90776 w 363673"/>
                <a:gd name="connsiteY19" fmla="*/ 110966 h 311276"/>
                <a:gd name="connsiteX20" fmla="*/ 90776 w 363673"/>
                <a:gd name="connsiteY20" fmla="*/ 155639 h 311276"/>
                <a:gd name="connsiteX21" fmla="*/ 75694 w 363673"/>
                <a:gd name="connsiteY21" fmla="*/ 184214 h 311276"/>
                <a:gd name="connsiteX22" fmla="*/ 75694 w 363673"/>
                <a:gd name="connsiteY22" fmla="*/ 245078 h 311276"/>
                <a:gd name="connsiteX23" fmla="*/ 68106 w 363673"/>
                <a:gd name="connsiteY23" fmla="*/ 252508 h 311276"/>
                <a:gd name="connsiteX24" fmla="*/ 303156 w 363673"/>
                <a:gd name="connsiteY24" fmla="*/ 237649 h 311276"/>
                <a:gd name="connsiteX25" fmla="*/ 333415 w 363673"/>
                <a:gd name="connsiteY25" fmla="*/ 237649 h 311276"/>
                <a:gd name="connsiteX26" fmla="*/ 333415 w 363673"/>
                <a:gd name="connsiteY26" fmla="*/ 178022 h 311276"/>
                <a:gd name="connsiteX27" fmla="*/ 341003 w 363673"/>
                <a:gd name="connsiteY27" fmla="*/ 170593 h 311276"/>
                <a:gd name="connsiteX28" fmla="*/ 348591 w 363673"/>
                <a:gd name="connsiteY28" fmla="*/ 155734 h 311276"/>
                <a:gd name="connsiteX29" fmla="*/ 348591 w 363673"/>
                <a:gd name="connsiteY29" fmla="*/ 118491 h 311276"/>
                <a:gd name="connsiteX30" fmla="*/ 288169 w 363673"/>
                <a:gd name="connsiteY30" fmla="*/ 118491 h 311276"/>
                <a:gd name="connsiteX31" fmla="*/ 288169 w 363673"/>
                <a:gd name="connsiteY31" fmla="*/ 155734 h 311276"/>
                <a:gd name="connsiteX32" fmla="*/ 295757 w 363673"/>
                <a:gd name="connsiteY32" fmla="*/ 170593 h 311276"/>
                <a:gd name="connsiteX33" fmla="*/ 303346 w 363673"/>
                <a:gd name="connsiteY33" fmla="*/ 178022 h 311276"/>
                <a:gd name="connsiteX34" fmla="*/ 303346 w 363673"/>
                <a:gd name="connsiteY34" fmla="*/ 237649 h 311276"/>
                <a:gd name="connsiteX35" fmla="*/ 340908 w 363673"/>
                <a:gd name="connsiteY35" fmla="*/ 252508 h 311276"/>
                <a:gd name="connsiteX36" fmla="*/ 295567 w 363673"/>
                <a:gd name="connsiteY36" fmla="*/ 252508 h 311276"/>
                <a:gd name="connsiteX37" fmla="*/ 287979 w 363673"/>
                <a:gd name="connsiteY37" fmla="*/ 245078 h 311276"/>
                <a:gd name="connsiteX38" fmla="*/ 287979 w 363673"/>
                <a:gd name="connsiteY38" fmla="*/ 184214 h 311276"/>
                <a:gd name="connsiteX39" fmla="*/ 272897 w 363673"/>
                <a:gd name="connsiteY39" fmla="*/ 155639 h 311276"/>
                <a:gd name="connsiteX40" fmla="*/ 272897 w 363673"/>
                <a:gd name="connsiteY40" fmla="*/ 110966 h 311276"/>
                <a:gd name="connsiteX41" fmla="*/ 280486 w 363673"/>
                <a:gd name="connsiteY41" fmla="*/ 103537 h 311276"/>
                <a:gd name="connsiteX42" fmla="*/ 356085 w 363673"/>
                <a:gd name="connsiteY42" fmla="*/ 103537 h 311276"/>
                <a:gd name="connsiteX43" fmla="*/ 363673 w 363673"/>
                <a:gd name="connsiteY43" fmla="*/ 110966 h 311276"/>
                <a:gd name="connsiteX44" fmla="*/ 363673 w 363673"/>
                <a:gd name="connsiteY44" fmla="*/ 155639 h 311276"/>
                <a:gd name="connsiteX45" fmla="*/ 348591 w 363673"/>
                <a:gd name="connsiteY45" fmla="*/ 184214 h 311276"/>
                <a:gd name="connsiteX46" fmla="*/ 348591 w 363673"/>
                <a:gd name="connsiteY46" fmla="*/ 245078 h 311276"/>
                <a:gd name="connsiteX47" fmla="*/ 341003 w 363673"/>
                <a:gd name="connsiteY47" fmla="*/ 252508 h 311276"/>
                <a:gd name="connsiteX48" fmla="*/ 166660 w 363673"/>
                <a:gd name="connsiteY48" fmla="*/ 296418 h 311276"/>
                <a:gd name="connsiteX49" fmla="*/ 196919 w 363673"/>
                <a:gd name="connsiteY49" fmla="*/ 296418 h 311276"/>
                <a:gd name="connsiteX50" fmla="*/ 196919 w 363673"/>
                <a:gd name="connsiteY50" fmla="*/ 214789 h 311276"/>
                <a:gd name="connsiteX51" fmla="*/ 204507 w 363673"/>
                <a:gd name="connsiteY51" fmla="*/ 207359 h 311276"/>
                <a:gd name="connsiteX52" fmla="*/ 227272 w 363673"/>
                <a:gd name="connsiteY52" fmla="*/ 185071 h 311276"/>
                <a:gd name="connsiteX53" fmla="*/ 227272 w 363673"/>
                <a:gd name="connsiteY53" fmla="*/ 118301 h 311276"/>
                <a:gd name="connsiteX54" fmla="*/ 136401 w 363673"/>
                <a:gd name="connsiteY54" fmla="*/ 118301 h 311276"/>
                <a:gd name="connsiteX55" fmla="*/ 136401 w 363673"/>
                <a:gd name="connsiteY55" fmla="*/ 185071 h 311276"/>
                <a:gd name="connsiteX56" fmla="*/ 159166 w 363673"/>
                <a:gd name="connsiteY56" fmla="*/ 207359 h 311276"/>
                <a:gd name="connsiteX57" fmla="*/ 166755 w 363673"/>
                <a:gd name="connsiteY57" fmla="*/ 214789 h 311276"/>
                <a:gd name="connsiteX58" fmla="*/ 166755 w 363673"/>
                <a:gd name="connsiteY58" fmla="*/ 296418 h 311276"/>
                <a:gd name="connsiteX59" fmla="*/ 204507 w 363673"/>
                <a:gd name="connsiteY59" fmla="*/ 311277 h 311276"/>
                <a:gd name="connsiteX60" fmla="*/ 159071 w 363673"/>
                <a:gd name="connsiteY60" fmla="*/ 311277 h 311276"/>
                <a:gd name="connsiteX61" fmla="*/ 151483 w 363673"/>
                <a:gd name="connsiteY61" fmla="*/ 303847 h 311276"/>
                <a:gd name="connsiteX62" fmla="*/ 151483 w 363673"/>
                <a:gd name="connsiteY62" fmla="*/ 220980 h 311276"/>
                <a:gd name="connsiteX63" fmla="*/ 121224 w 363673"/>
                <a:gd name="connsiteY63" fmla="*/ 185071 h 311276"/>
                <a:gd name="connsiteX64" fmla="*/ 121224 w 363673"/>
                <a:gd name="connsiteY64" fmla="*/ 110871 h 311276"/>
                <a:gd name="connsiteX65" fmla="*/ 128813 w 363673"/>
                <a:gd name="connsiteY65" fmla="*/ 103441 h 311276"/>
                <a:gd name="connsiteX66" fmla="*/ 234860 w 363673"/>
                <a:gd name="connsiteY66" fmla="*/ 103441 h 311276"/>
                <a:gd name="connsiteX67" fmla="*/ 242449 w 363673"/>
                <a:gd name="connsiteY67" fmla="*/ 110871 h 311276"/>
                <a:gd name="connsiteX68" fmla="*/ 242449 w 363673"/>
                <a:gd name="connsiteY68" fmla="*/ 185071 h 311276"/>
                <a:gd name="connsiteX69" fmla="*/ 212190 w 363673"/>
                <a:gd name="connsiteY69" fmla="*/ 220980 h 311276"/>
                <a:gd name="connsiteX70" fmla="*/ 212190 w 363673"/>
                <a:gd name="connsiteY70" fmla="*/ 303847 h 311276"/>
                <a:gd name="connsiteX71" fmla="*/ 204602 w 363673"/>
                <a:gd name="connsiteY71" fmla="*/ 311277 h 311276"/>
                <a:gd name="connsiteX72" fmla="*/ 45341 w 363673"/>
                <a:gd name="connsiteY72" fmla="*/ 44482 h 311276"/>
                <a:gd name="connsiteX73" fmla="*/ 30069 w 363673"/>
                <a:gd name="connsiteY73" fmla="*/ 59150 h 311276"/>
                <a:gd name="connsiteX74" fmla="*/ 45341 w 363673"/>
                <a:gd name="connsiteY74" fmla="*/ 73819 h 311276"/>
                <a:gd name="connsiteX75" fmla="*/ 60612 w 363673"/>
                <a:gd name="connsiteY75" fmla="*/ 59150 h 311276"/>
                <a:gd name="connsiteX76" fmla="*/ 45341 w 363673"/>
                <a:gd name="connsiteY76" fmla="*/ 44482 h 311276"/>
                <a:gd name="connsiteX77" fmla="*/ 45341 w 363673"/>
                <a:gd name="connsiteY77" fmla="*/ 88582 h 311276"/>
                <a:gd name="connsiteX78" fmla="*/ 14797 w 363673"/>
                <a:gd name="connsiteY78" fmla="*/ 59150 h 311276"/>
                <a:gd name="connsiteX79" fmla="*/ 45341 w 363673"/>
                <a:gd name="connsiteY79" fmla="*/ 29718 h 311276"/>
                <a:gd name="connsiteX80" fmla="*/ 75884 w 363673"/>
                <a:gd name="connsiteY80" fmla="*/ 59150 h 311276"/>
                <a:gd name="connsiteX81" fmla="*/ 45341 w 363673"/>
                <a:gd name="connsiteY81" fmla="*/ 88582 h 311276"/>
                <a:gd name="connsiteX82" fmla="*/ 318238 w 363673"/>
                <a:gd name="connsiteY82" fmla="*/ 44482 h 311276"/>
                <a:gd name="connsiteX83" fmla="*/ 302966 w 363673"/>
                <a:gd name="connsiteY83" fmla="*/ 59150 h 311276"/>
                <a:gd name="connsiteX84" fmla="*/ 318238 w 363673"/>
                <a:gd name="connsiteY84" fmla="*/ 73819 h 311276"/>
                <a:gd name="connsiteX85" fmla="*/ 333509 w 363673"/>
                <a:gd name="connsiteY85" fmla="*/ 59150 h 311276"/>
                <a:gd name="connsiteX86" fmla="*/ 318238 w 363673"/>
                <a:gd name="connsiteY86" fmla="*/ 44482 h 311276"/>
                <a:gd name="connsiteX87" fmla="*/ 318238 w 363673"/>
                <a:gd name="connsiteY87" fmla="*/ 88582 h 311276"/>
                <a:gd name="connsiteX88" fmla="*/ 287694 w 363673"/>
                <a:gd name="connsiteY88" fmla="*/ 59150 h 311276"/>
                <a:gd name="connsiteX89" fmla="*/ 318238 w 363673"/>
                <a:gd name="connsiteY89" fmla="*/ 29718 h 311276"/>
                <a:gd name="connsiteX90" fmla="*/ 348781 w 363673"/>
                <a:gd name="connsiteY90" fmla="*/ 59150 h 311276"/>
                <a:gd name="connsiteX91" fmla="*/ 318238 w 363673"/>
                <a:gd name="connsiteY91" fmla="*/ 88582 h 311276"/>
                <a:gd name="connsiteX92" fmla="*/ 181837 w 363673"/>
                <a:gd name="connsiteY92" fmla="*/ 14764 h 311276"/>
                <a:gd name="connsiteX93" fmla="*/ 151293 w 363673"/>
                <a:gd name="connsiteY93" fmla="*/ 44291 h 311276"/>
                <a:gd name="connsiteX94" fmla="*/ 181837 w 363673"/>
                <a:gd name="connsiteY94" fmla="*/ 73819 h 311276"/>
                <a:gd name="connsiteX95" fmla="*/ 212380 w 363673"/>
                <a:gd name="connsiteY95" fmla="*/ 44291 h 311276"/>
                <a:gd name="connsiteX96" fmla="*/ 181837 w 363673"/>
                <a:gd name="connsiteY96" fmla="*/ 14764 h 311276"/>
                <a:gd name="connsiteX97" fmla="*/ 181837 w 363673"/>
                <a:gd name="connsiteY97" fmla="*/ 88582 h 311276"/>
                <a:gd name="connsiteX98" fmla="*/ 136117 w 363673"/>
                <a:gd name="connsiteY98" fmla="*/ 44291 h 311276"/>
                <a:gd name="connsiteX99" fmla="*/ 181837 w 363673"/>
                <a:gd name="connsiteY99" fmla="*/ 0 h 311276"/>
                <a:gd name="connsiteX100" fmla="*/ 227557 w 363673"/>
                <a:gd name="connsiteY100" fmla="*/ 44291 h 311276"/>
                <a:gd name="connsiteX101" fmla="*/ 181837 w 363673"/>
                <a:gd name="connsiteY101" fmla="*/ 88582 h 31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63673" h="311276">
                  <a:moveTo>
                    <a:pt x="30259" y="237649"/>
                  </a:moveTo>
                  <a:lnTo>
                    <a:pt x="60517" y="237649"/>
                  </a:lnTo>
                  <a:lnTo>
                    <a:pt x="60517" y="178022"/>
                  </a:lnTo>
                  <a:cubicBezTo>
                    <a:pt x="60517" y="173069"/>
                    <a:pt x="64312" y="170593"/>
                    <a:pt x="68106" y="170593"/>
                  </a:cubicBezTo>
                  <a:cubicBezTo>
                    <a:pt x="71900" y="170593"/>
                    <a:pt x="75694" y="170593"/>
                    <a:pt x="75694" y="155734"/>
                  </a:cubicBezTo>
                  <a:lnTo>
                    <a:pt x="75694" y="118491"/>
                  </a:lnTo>
                  <a:lnTo>
                    <a:pt x="15272" y="118491"/>
                  </a:lnTo>
                  <a:lnTo>
                    <a:pt x="15272" y="155734"/>
                  </a:lnTo>
                  <a:cubicBezTo>
                    <a:pt x="15272" y="170593"/>
                    <a:pt x="19066" y="170593"/>
                    <a:pt x="22860" y="170593"/>
                  </a:cubicBezTo>
                  <a:cubicBezTo>
                    <a:pt x="26654" y="170593"/>
                    <a:pt x="30448" y="173069"/>
                    <a:pt x="30448" y="178022"/>
                  </a:cubicBezTo>
                  <a:lnTo>
                    <a:pt x="30448" y="237649"/>
                  </a:lnTo>
                  <a:close/>
                  <a:moveTo>
                    <a:pt x="68011" y="252508"/>
                  </a:moveTo>
                  <a:lnTo>
                    <a:pt x="22670" y="252508"/>
                  </a:lnTo>
                  <a:cubicBezTo>
                    <a:pt x="18876" y="252508"/>
                    <a:pt x="15082" y="248793"/>
                    <a:pt x="15082" y="245078"/>
                  </a:cubicBezTo>
                  <a:lnTo>
                    <a:pt x="15082" y="184214"/>
                  </a:lnTo>
                  <a:cubicBezTo>
                    <a:pt x="5027" y="180499"/>
                    <a:pt x="0" y="171831"/>
                    <a:pt x="0" y="155639"/>
                  </a:cubicBezTo>
                  <a:lnTo>
                    <a:pt x="0" y="110966"/>
                  </a:lnTo>
                  <a:cubicBezTo>
                    <a:pt x="0" y="106013"/>
                    <a:pt x="3794" y="103537"/>
                    <a:pt x="7588" y="103537"/>
                  </a:cubicBezTo>
                  <a:lnTo>
                    <a:pt x="83188" y="103537"/>
                  </a:lnTo>
                  <a:cubicBezTo>
                    <a:pt x="86982" y="103537"/>
                    <a:pt x="90776" y="106013"/>
                    <a:pt x="90776" y="110966"/>
                  </a:cubicBezTo>
                  <a:lnTo>
                    <a:pt x="90776" y="155639"/>
                  </a:lnTo>
                  <a:cubicBezTo>
                    <a:pt x="90776" y="171736"/>
                    <a:pt x="85749" y="180499"/>
                    <a:pt x="75694" y="184214"/>
                  </a:cubicBezTo>
                  <a:lnTo>
                    <a:pt x="75694" y="245078"/>
                  </a:lnTo>
                  <a:cubicBezTo>
                    <a:pt x="75694" y="248793"/>
                    <a:pt x="71900" y="252508"/>
                    <a:pt x="68106" y="252508"/>
                  </a:cubicBezTo>
                  <a:close/>
                  <a:moveTo>
                    <a:pt x="303156" y="237649"/>
                  </a:moveTo>
                  <a:lnTo>
                    <a:pt x="333415" y="237649"/>
                  </a:lnTo>
                  <a:lnTo>
                    <a:pt x="333415" y="178022"/>
                  </a:lnTo>
                  <a:cubicBezTo>
                    <a:pt x="333415" y="173069"/>
                    <a:pt x="337209" y="170593"/>
                    <a:pt x="341003" y="170593"/>
                  </a:cubicBezTo>
                  <a:cubicBezTo>
                    <a:pt x="344797" y="170593"/>
                    <a:pt x="348591" y="170593"/>
                    <a:pt x="348591" y="155734"/>
                  </a:cubicBezTo>
                  <a:lnTo>
                    <a:pt x="348591" y="118491"/>
                  </a:lnTo>
                  <a:lnTo>
                    <a:pt x="288169" y="118491"/>
                  </a:lnTo>
                  <a:lnTo>
                    <a:pt x="288169" y="155734"/>
                  </a:lnTo>
                  <a:cubicBezTo>
                    <a:pt x="288169" y="170593"/>
                    <a:pt x="291963" y="170593"/>
                    <a:pt x="295757" y="170593"/>
                  </a:cubicBezTo>
                  <a:cubicBezTo>
                    <a:pt x="299551" y="170593"/>
                    <a:pt x="303346" y="173069"/>
                    <a:pt x="303346" y="178022"/>
                  </a:cubicBezTo>
                  <a:lnTo>
                    <a:pt x="303346" y="237649"/>
                  </a:lnTo>
                  <a:close/>
                  <a:moveTo>
                    <a:pt x="340908" y="252508"/>
                  </a:moveTo>
                  <a:lnTo>
                    <a:pt x="295567" y="252508"/>
                  </a:lnTo>
                  <a:cubicBezTo>
                    <a:pt x="291773" y="252508"/>
                    <a:pt x="287979" y="248793"/>
                    <a:pt x="287979" y="245078"/>
                  </a:cubicBezTo>
                  <a:lnTo>
                    <a:pt x="287979" y="184214"/>
                  </a:lnTo>
                  <a:cubicBezTo>
                    <a:pt x="277924" y="180499"/>
                    <a:pt x="272897" y="171831"/>
                    <a:pt x="272897" y="155639"/>
                  </a:cubicBezTo>
                  <a:lnTo>
                    <a:pt x="272897" y="110966"/>
                  </a:lnTo>
                  <a:cubicBezTo>
                    <a:pt x="272897" y="106013"/>
                    <a:pt x="276691" y="103537"/>
                    <a:pt x="280486" y="103537"/>
                  </a:cubicBezTo>
                  <a:lnTo>
                    <a:pt x="356085" y="103537"/>
                  </a:lnTo>
                  <a:cubicBezTo>
                    <a:pt x="359879" y="103537"/>
                    <a:pt x="363673" y="106013"/>
                    <a:pt x="363673" y="110966"/>
                  </a:cubicBezTo>
                  <a:lnTo>
                    <a:pt x="363673" y="155639"/>
                  </a:lnTo>
                  <a:cubicBezTo>
                    <a:pt x="363673" y="171736"/>
                    <a:pt x="358646" y="180499"/>
                    <a:pt x="348591" y="184214"/>
                  </a:cubicBezTo>
                  <a:lnTo>
                    <a:pt x="348591" y="245078"/>
                  </a:lnTo>
                  <a:cubicBezTo>
                    <a:pt x="348591" y="248793"/>
                    <a:pt x="344797" y="252508"/>
                    <a:pt x="341003" y="252508"/>
                  </a:cubicBezTo>
                  <a:close/>
                  <a:moveTo>
                    <a:pt x="166660" y="296418"/>
                  </a:moveTo>
                  <a:lnTo>
                    <a:pt x="196919" y="296418"/>
                  </a:lnTo>
                  <a:lnTo>
                    <a:pt x="196919" y="214789"/>
                  </a:lnTo>
                  <a:cubicBezTo>
                    <a:pt x="196919" y="209836"/>
                    <a:pt x="200713" y="207359"/>
                    <a:pt x="204507" y="207359"/>
                  </a:cubicBezTo>
                  <a:cubicBezTo>
                    <a:pt x="217123" y="207359"/>
                    <a:pt x="227272" y="197453"/>
                    <a:pt x="227272" y="185071"/>
                  </a:cubicBezTo>
                  <a:lnTo>
                    <a:pt x="227272" y="118301"/>
                  </a:lnTo>
                  <a:lnTo>
                    <a:pt x="136401" y="118301"/>
                  </a:lnTo>
                  <a:lnTo>
                    <a:pt x="136401" y="185071"/>
                  </a:lnTo>
                  <a:cubicBezTo>
                    <a:pt x="136401" y="197453"/>
                    <a:pt x="146456" y="207359"/>
                    <a:pt x="159166" y="207359"/>
                  </a:cubicBezTo>
                  <a:cubicBezTo>
                    <a:pt x="162961" y="207359"/>
                    <a:pt x="166755" y="209836"/>
                    <a:pt x="166755" y="214789"/>
                  </a:cubicBezTo>
                  <a:lnTo>
                    <a:pt x="166755" y="296418"/>
                  </a:lnTo>
                  <a:close/>
                  <a:moveTo>
                    <a:pt x="204507" y="311277"/>
                  </a:moveTo>
                  <a:lnTo>
                    <a:pt x="159071" y="311277"/>
                  </a:lnTo>
                  <a:cubicBezTo>
                    <a:pt x="155277" y="311277"/>
                    <a:pt x="151483" y="307562"/>
                    <a:pt x="151483" y="303847"/>
                  </a:cubicBezTo>
                  <a:lnTo>
                    <a:pt x="151483" y="220980"/>
                  </a:lnTo>
                  <a:cubicBezTo>
                    <a:pt x="133840" y="217265"/>
                    <a:pt x="121224" y="202406"/>
                    <a:pt x="121224" y="185071"/>
                  </a:cubicBezTo>
                  <a:lnTo>
                    <a:pt x="121224" y="110871"/>
                  </a:lnTo>
                  <a:cubicBezTo>
                    <a:pt x="121224" y="105918"/>
                    <a:pt x="125019" y="103441"/>
                    <a:pt x="128813" y="103441"/>
                  </a:cubicBezTo>
                  <a:lnTo>
                    <a:pt x="234860" y="103441"/>
                  </a:lnTo>
                  <a:cubicBezTo>
                    <a:pt x="238655" y="103441"/>
                    <a:pt x="242449" y="105918"/>
                    <a:pt x="242449" y="110871"/>
                  </a:cubicBezTo>
                  <a:lnTo>
                    <a:pt x="242449" y="185071"/>
                  </a:lnTo>
                  <a:cubicBezTo>
                    <a:pt x="242449" y="202406"/>
                    <a:pt x="229833" y="217265"/>
                    <a:pt x="212190" y="220980"/>
                  </a:cubicBezTo>
                  <a:lnTo>
                    <a:pt x="212190" y="303847"/>
                  </a:lnTo>
                  <a:cubicBezTo>
                    <a:pt x="212190" y="307562"/>
                    <a:pt x="208396" y="311277"/>
                    <a:pt x="204602" y="311277"/>
                  </a:cubicBezTo>
                  <a:close/>
                  <a:moveTo>
                    <a:pt x="45341" y="44482"/>
                  </a:moveTo>
                  <a:cubicBezTo>
                    <a:pt x="36424" y="44482"/>
                    <a:pt x="30069" y="50578"/>
                    <a:pt x="30069" y="59150"/>
                  </a:cubicBezTo>
                  <a:cubicBezTo>
                    <a:pt x="30069" y="66484"/>
                    <a:pt x="36424" y="73819"/>
                    <a:pt x="45341" y="73819"/>
                  </a:cubicBezTo>
                  <a:cubicBezTo>
                    <a:pt x="54257" y="73819"/>
                    <a:pt x="60612" y="66484"/>
                    <a:pt x="60612" y="59150"/>
                  </a:cubicBezTo>
                  <a:cubicBezTo>
                    <a:pt x="60612" y="50578"/>
                    <a:pt x="54257" y="44482"/>
                    <a:pt x="45341" y="44482"/>
                  </a:cubicBezTo>
                  <a:close/>
                  <a:moveTo>
                    <a:pt x="45341" y="88582"/>
                  </a:moveTo>
                  <a:cubicBezTo>
                    <a:pt x="28836" y="88582"/>
                    <a:pt x="14797" y="75152"/>
                    <a:pt x="14797" y="59150"/>
                  </a:cubicBezTo>
                  <a:cubicBezTo>
                    <a:pt x="14797" y="42005"/>
                    <a:pt x="28741" y="29718"/>
                    <a:pt x="45341" y="29718"/>
                  </a:cubicBezTo>
                  <a:cubicBezTo>
                    <a:pt x="61940" y="29718"/>
                    <a:pt x="75884" y="42005"/>
                    <a:pt x="75884" y="59150"/>
                  </a:cubicBezTo>
                  <a:cubicBezTo>
                    <a:pt x="75884" y="75057"/>
                    <a:pt x="61940" y="88582"/>
                    <a:pt x="45341" y="88582"/>
                  </a:cubicBezTo>
                  <a:close/>
                  <a:moveTo>
                    <a:pt x="318238" y="44482"/>
                  </a:moveTo>
                  <a:cubicBezTo>
                    <a:pt x="309321" y="44482"/>
                    <a:pt x="302966" y="50578"/>
                    <a:pt x="302966" y="59150"/>
                  </a:cubicBezTo>
                  <a:cubicBezTo>
                    <a:pt x="302966" y="66484"/>
                    <a:pt x="309321" y="73819"/>
                    <a:pt x="318238" y="73819"/>
                  </a:cubicBezTo>
                  <a:cubicBezTo>
                    <a:pt x="327154" y="73819"/>
                    <a:pt x="333509" y="66484"/>
                    <a:pt x="333509" y="59150"/>
                  </a:cubicBezTo>
                  <a:cubicBezTo>
                    <a:pt x="333509" y="50578"/>
                    <a:pt x="327154" y="44482"/>
                    <a:pt x="318238" y="44482"/>
                  </a:cubicBezTo>
                  <a:close/>
                  <a:moveTo>
                    <a:pt x="318238" y="88582"/>
                  </a:moveTo>
                  <a:cubicBezTo>
                    <a:pt x="301733" y="88582"/>
                    <a:pt x="287694" y="75152"/>
                    <a:pt x="287694" y="59150"/>
                  </a:cubicBezTo>
                  <a:cubicBezTo>
                    <a:pt x="287694" y="42005"/>
                    <a:pt x="301638" y="29718"/>
                    <a:pt x="318238" y="29718"/>
                  </a:cubicBezTo>
                  <a:cubicBezTo>
                    <a:pt x="334837" y="29718"/>
                    <a:pt x="348781" y="42005"/>
                    <a:pt x="348781" y="59150"/>
                  </a:cubicBezTo>
                  <a:cubicBezTo>
                    <a:pt x="348781" y="75057"/>
                    <a:pt x="334837" y="88582"/>
                    <a:pt x="318238" y="88582"/>
                  </a:cubicBezTo>
                  <a:close/>
                  <a:moveTo>
                    <a:pt x="181837" y="14764"/>
                  </a:moveTo>
                  <a:cubicBezTo>
                    <a:pt x="165332" y="14764"/>
                    <a:pt x="151293" y="27051"/>
                    <a:pt x="151293" y="44291"/>
                  </a:cubicBezTo>
                  <a:cubicBezTo>
                    <a:pt x="151293" y="60293"/>
                    <a:pt x="165237" y="73819"/>
                    <a:pt x="181837" y="73819"/>
                  </a:cubicBezTo>
                  <a:cubicBezTo>
                    <a:pt x="198436" y="73819"/>
                    <a:pt x="212380" y="60293"/>
                    <a:pt x="212380" y="44291"/>
                  </a:cubicBezTo>
                  <a:cubicBezTo>
                    <a:pt x="212380" y="27051"/>
                    <a:pt x="198436" y="14764"/>
                    <a:pt x="181837" y="14764"/>
                  </a:cubicBezTo>
                  <a:close/>
                  <a:moveTo>
                    <a:pt x="181837" y="88582"/>
                  </a:moveTo>
                  <a:cubicBezTo>
                    <a:pt x="156416" y="88582"/>
                    <a:pt x="136117" y="67628"/>
                    <a:pt x="136117" y="44291"/>
                  </a:cubicBezTo>
                  <a:cubicBezTo>
                    <a:pt x="136117" y="19717"/>
                    <a:pt x="156416" y="0"/>
                    <a:pt x="181837" y="0"/>
                  </a:cubicBezTo>
                  <a:cubicBezTo>
                    <a:pt x="207258" y="0"/>
                    <a:pt x="227557" y="19717"/>
                    <a:pt x="227557" y="44291"/>
                  </a:cubicBezTo>
                  <a:cubicBezTo>
                    <a:pt x="227557" y="68866"/>
                    <a:pt x="207258" y="88582"/>
                    <a:pt x="181837" y="88582"/>
                  </a:cubicBezTo>
                  <a:close/>
                </a:path>
              </a:pathLst>
            </a:custGeom>
            <a:solidFill>
              <a:schemeClr val="tx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prstClr val="black"/>
                </a:solidFill>
                <a:effectLst/>
                <a:uLnTx/>
                <a:uFillTx/>
                <a:latin typeface="Univers Light"/>
                <a:ea typeface="+mn-ea"/>
                <a:cs typeface="+mn-cs"/>
              </a:endParaRPr>
            </a:p>
          </p:txBody>
        </p:sp>
        <p:sp>
          <p:nvSpPr>
            <p:cNvPr id="25" name="Oval 24">
              <a:extLst>
                <a:ext uri="{FF2B5EF4-FFF2-40B4-BE49-F238E27FC236}">
                  <a16:creationId xmlns:a16="http://schemas.microsoft.com/office/drawing/2014/main" id="{41C7A3E3-7C45-087D-15D0-05CAA0097A6A}"/>
                </a:ext>
              </a:extLst>
            </p:cNvPr>
            <p:cNvSpPr/>
            <p:nvPr/>
          </p:nvSpPr>
          <p:spPr>
            <a:xfrm>
              <a:off x="6783003" y="3479800"/>
              <a:ext cx="797737" cy="7493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grpSp>
        <p:nvGrpSpPr>
          <p:cNvPr id="31" name="Group 30">
            <a:extLst>
              <a:ext uri="{FF2B5EF4-FFF2-40B4-BE49-F238E27FC236}">
                <a16:creationId xmlns:a16="http://schemas.microsoft.com/office/drawing/2014/main" id="{BD088C3E-08D5-77B3-B87E-666F41A7B7F7}"/>
              </a:ext>
            </a:extLst>
          </p:cNvPr>
          <p:cNvGrpSpPr/>
          <p:nvPr/>
        </p:nvGrpSpPr>
        <p:grpSpPr>
          <a:xfrm>
            <a:off x="1691507" y="3226708"/>
            <a:ext cx="797737" cy="749300"/>
            <a:chOff x="7774484" y="3479799"/>
            <a:chExt cx="797737" cy="749300"/>
          </a:xfrm>
        </p:grpSpPr>
        <p:sp>
          <p:nvSpPr>
            <p:cNvPr id="26" name="Graphic 234">
              <a:extLst>
                <a:ext uri="{FF2B5EF4-FFF2-40B4-BE49-F238E27FC236}">
                  <a16:creationId xmlns:a16="http://schemas.microsoft.com/office/drawing/2014/main" id="{E9528051-326E-0922-781F-7E64DE8C6A83}"/>
                </a:ext>
              </a:extLst>
            </p:cNvPr>
            <p:cNvSpPr/>
            <p:nvPr/>
          </p:nvSpPr>
          <p:spPr>
            <a:xfrm>
              <a:off x="7936684" y="3647447"/>
              <a:ext cx="473339" cy="414005"/>
            </a:xfrm>
            <a:custGeom>
              <a:avLst/>
              <a:gdLst>
                <a:gd name="connsiteX0" fmla="*/ 302776 w 354472"/>
                <a:gd name="connsiteY0" fmla="*/ 59150 h 310038"/>
                <a:gd name="connsiteX1" fmla="*/ 235714 w 354472"/>
                <a:gd name="connsiteY1" fmla="*/ 59150 h 310038"/>
                <a:gd name="connsiteX2" fmla="*/ 235714 w 354472"/>
                <a:gd name="connsiteY2" fmla="*/ 36671 h 310038"/>
                <a:gd name="connsiteX3" fmla="*/ 198910 w 354472"/>
                <a:gd name="connsiteY3" fmla="*/ 0 h 310038"/>
                <a:gd name="connsiteX4" fmla="*/ 154708 w 354472"/>
                <a:gd name="connsiteY4" fmla="*/ 0 h 310038"/>
                <a:gd name="connsiteX5" fmla="*/ 117904 w 354472"/>
                <a:gd name="connsiteY5" fmla="*/ 36671 h 310038"/>
                <a:gd name="connsiteX6" fmla="*/ 117904 w 354472"/>
                <a:gd name="connsiteY6" fmla="*/ 59150 h 310038"/>
                <a:gd name="connsiteX7" fmla="*/ 51696 w 354472"/>
                <a:gd name="connsiteY7" fmla="*/ 59150 h 310038"/>
                <a:gd name="connsiteX8" fmla="*/ 0 w 354472"/>
                <a:gd name="connsiteY8" fmla="*/ 110776 h 310038"/>
                <a:gd name="connsiteX9" fmla="*/ 0 w 354472"/>
                <a:gd name="connsiteY9" fmla="*/ 258413 h 310038"/>
                <a:gd name="connsiteX10" fmla="*/ 51696 w 354472"/>
                <a:gd name="connsiteY10" fmla="*/ 310039 h 310038"/>
                <a:gd name="connsiteX11" fmla="*/ 302776 w 354472"/>
                <a:gd name="connsiteY11" fmla="*/ 310039 h 310038"/>
                <a:gd name="connsiteX12" fmla="*/ 354472 w 354472"/>
                <a:gd name="connsiteY12" fmla="*/ 258413 h 310038"/>
                <a:gd name="connsiteX13" fmla="*/ 354472 w 354472"/>
                <a:gd name="connsiteY13" fmla="*/ 110776 h 310038"/>
                <a:gd name="connsiteX14" fmla="*/ 302776 w 354472"/>
                <a:gd name="connsiteY14" fmla="*/ 59150 h 310038"/>
                <a:gd name="connsiteX15" fmla="*/ 117904 w 354472"/>
                <a:gd name="connsiteY15" fmla="*/ 73914 h 310038"/>
                <a:gd name="connsiteX16" fmla="*/ 235809 w 354472"/>
                <a:gd name="connsiteY16" fmla="*/ 73914 h 310038"/>
                <a:gd name="connsiteX17" fmla="*/ 235809 w 354472"/>
                <a:gd name="connsiteY17" fmla="*/ 295370 h 310038"/>
                <a:gd name="connsiteX18" fmla="*/ 117904 w 354472"/>
                <a:gd name="connsiteY18" fmla="*/ 295370 h 310038"/>
                <a:gd name="connsiteX19" fmla="*/ 117904 w 354472"/>
                <a:gd name="connsiteY19" fmla="*/ 73914 h 310038"/>
                <a:gd name="connsiteX20" fmla="*/ 103771 w 354472"/>
                <a:gd name="connsiteY20" fmla="*/ 295275 h 310038"/>
                <a:gd name="connsiteX21" fmla="*/ 73892 w 354472"/>
                <a:gd name="connsiteY21" fmla="*/ 295275 h 310038"/>
                <a:gd name="connsiteX22" fmla="*/ 73892 w 354472"/>
                <a:gd name="connsiteY22" fmla="*/ 73819 h 310038"/>
                <a:gd name="connsiteX23" fmla="*/ 103771 w 354472"/>
                <a:gd name="connsiteY23" fmla="*/ 73819 h 310038"/>
                <a:gd name="connsiteX24" fmla="*/ 103771 w 354472"/>
                <a:gd name="connsiteY24" fmla="*/ 295275 h 310038"/>
                <a:gd name="connsiteX25" fmla="*/ 250701 w 354472"/>
                <a:gd name="connsiteY25" fmla="*/ 73914 h 310038"/>
                <a:gd name="connsiteX26" fmla="*/ 280580 w 354472"/>
                <a:gd name="connsiteY26" fmla="*/ 73914 h 310038"/>
                <a:gd name="connsiteX27" fmla="*/ 280580 w 354472"/>
                <a:gd name="connsiteY27" fmla="*/ 295370 h 310038"/>
                <a:gd name="connsiteX28" fmla="*/ 250701 w 354472"/>
                <a:gd name="connsiteY28" fmla="*/ 295370 h 310038"/>
                <a:gd name="connsiteX29" fmla="*/ 250701 w 354472"/>
                <a:gd name="connsiteY29" fmla="*/ 73914 h 310038"/>
                <a:gd name="connsiteX30" fmla="*/ 132607 w 354472"/>
                <a:gd name="connsiteY30" fmla="*/ 36576 h 310038"/>
                <a:gd name="connsiteX31" fmla="*/ 154708 w 354472"/>
                <a:gd name="connsiteY31" fmla="*/ 14573 h 310038"/>
                <a:gd name="connsiteX32" fmla="*/ 198910 w 354472"/>
                <a:gd name="connsiteY32" fmla="*/ 14573 h 310038"/>
                <a:gd name="connsiteX33" fmla="*/ 221012 w 354472"/>
                <a:gd name="connsiteY33" fmla="*/ 36576 h 310038"/>
                <a:gd name="connsiteX34" fmla="*/ 221012 w 354472"/>
                <a:gd name="connsiteY34" fmla="*/ 59055 h 310038"/>
                <a:gd name="connsiteX35" fmla="*/ 132607 w 354472"/>
                <a:gd name="connsiteY35" fmla="*/ 59055 h 310038"/>
                <a:gd name="connsiteX36" fmla="*/ 132607 w 354472"/>
                <a:gd name="connsiteY36" fmla="*/ 36576 h 310038"/>
                <a:gd name="connsiteX37" fmla="*/ 14797 w 354472"/>
                <a:gd name="connsiteY37" fmla="*/ 258413 h 310038"/>
                <a:gd name="connsiteX38" fmla="*/ 14797 w 354472"/>
                <a:gd name="connsiteY38" fmla="*/ 110776 h 310038"/>
                <a:gd name="connsiteX39" fmla="*/ 51696 w 354472"/>
                <a:gd name="connsiteY39" fmla="*/ 73914 h 310038"/>
                <a:gd name="connsiteX40" fmla="*/ 58905 w 354472"/>
                <a:gd name="connsiteY40" fmla="*/ 73914 h 310038"/>
                <a:gd name="connsiteX41" fmla="*/ 58905 w 354472"/>
                <a:gd name="connsiteY41" fmla="*/ 295370 h 310038"/>
                <a:gd name="connsiteX42" fmla="*/ 51696 w 354472"/>
                <a:gd name="connsiteY42" fmla="*/ 295370 h 310038"/>
                <a:gd name="connsiteX43" fmla="*/ 14797 w 354472"/>
                <a:gd name="connsiteY43" fmla="*/ 258509 h 310038"/>
                <a:gd name="connsiteX44" fmla="*/ 339770 w 354472"/>
                <a:gd name="connsiteY44" fmla="*/ 258413 h 310038"/>
                <a:gd name="connsiteX45" fmla="*/ 302871 w 354472"/>
                <a:gd name="connsiteY45" fmla="*/ 295275 h 310038"/>
                <a:gd name="connsiteX46" fmla="*/ 295662 w 354472"/>
                <a:gd name="connsiteY46" fmla="*/ 295275 h 310038"/>
                <a:gd name="connsiteX47" fmla="*/ 295662 w 354472"/>
                <a:gd name="connsiteY47" fmla="*/ 73819 h 310038"/>
                <a:gd name="connsiteX48" fmla="*/ 302871 w 354472"/>
                <a:gd name="connsiteY48" fmla="*/ 73819 h 310038"/>
                <a:gd name="connsiteX49" fmla="*/ 339770 w 354472"/>
                <a:gd name="connsiteY49" fmla="*/ 110680 h 310038"/>
                <a:gd name="connsiteX50" fmla="*/ 339770 w 354472"/>
                <a:gd name="connsiteY50" fmla="*/ 258318 h 31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4472" h="310038">
                  <a:moveTo>
                    <a:pt x="302776" y="59150"/>
                  </a:moveTo>
                  <a:lnTo>
                    <a:pt x="235714" y="59150"/>
                  </a:lnTo>
                  <a:lnTo>
                    <a:pt x="235714" y="36671"/>
                  </a:lnTo>
                  <a:cubicBezTo>
                    <a:pt x="235714" y="17145"/>
                    <a:pt x="219778" y="0"/>
                    <a:pt x="198910" y="0"/>
                  </a:cubicBezTo>
                  <a:lnTo>
                    <a:pt x="154708" y="0"/>
                  </a:lnTo>
                  <a:cubicBezTo>
                    <a:pt x="133840" y="0"/>
                    <a:pt x="117904" y="17145"/>
                    <a:pt x="117904" y="36671"/>
                  </a:cubicBezTo>
                  <a:lnTo>
                    <a:pt x="117904" y="59150"/>
                  </a:lnTo>
                  <a:lnTo>
                    <a:pt x="51696" y="59150"/>
                  </a:lnTo>
                  <a:cubicBezTo>
                    <a:pt x="23429" y="59150"/>
                    <a:pt x="0" y="82487"/>
                    <a:pt x="0" y="110776"/>
                  </a:cubicBezTo>
                  <a:lnTo>
                    <a:pt x="0" y="258413"/>
                  </a:lnTo>
                  <a:cubicBezTo>
                    <a:pt x="0" y="286703"/>
                    <a:pt x="23429" y="310039"/>
                    <a:pt x="51696" y="310039"/>
                  </a:cubicBezTo>
                  <a:lnTo>
                    <a:pt x="302776" y="310039"/>
                  </a:lnTo>
                  <a:cubicBezTo>
                    <a:pt x="331043" y="310039"/>
                    <a:pt x="354472" y="286703"/>
                    <a:pt x="354472" y="258413"/>
                  </a:cubicBezTo>
                  <a:lnTo>
                    <a:pt x="354472" y="110776"/>
                  </a:lnTo>
                  <a:cubicBezTo>
                    <a:pt x="354472" y="82487"/>
                    <a:pt x="331043" y="59150"/>
                    <a:pt x="302776" y="59150"/>
                  </a:cubicBezTo>
                  <a:close/>
                  <a:moveTo>
                    <a:pt x="117904" y="73914"/>
                  </a:moveTo>
                  <a:lnTo>
                    <a:pt x="235809" y="73914"/>
                  </a:lnTo>
                  <a:lnTo>
                    <a:pt x="235809" y="295370"/>
                  </a:lnTo>
                  <a:lnTo>
                    <a:pt x="117904" y="295370"/>
                  </a:lnTo>
                  <a:lnTo>
                    <a:pt x="117904" y="73914"/>
                  </a:lnTo>
                  <a:close/>
                  <a:moveTo>
                    <a:pt x="103771" y="295275"/>
                  </a:moveTo>
                  <a:lnTo>
                    <a:pt x="73892" y="295275"/>
                  </a:lnTo>
                  <a:lnTo>
                    <a:pt x="73892" y="73819"/>
                  </a:lnTo>
                  <a:lnTo>
                    <a:pt x="103771" y="73819"/>
                  </a:lnTo>
                  <a:lnTo>
                    <a:pt x="103771" y="295275"/>
                  </a:lnTo>
                  <a:close/>
                  <a:moveTo>
                    <a:pt x="250701" y="73914"/>
                  </a:moveTo>
                  <a:lnTo>
                    <a:pt x="280580" y="73914"/>
                  </a:lnTo>
                  <a:lnTo>
                    <a:pt x="280580" y="295370"/>
                  </a:lnTo>
                  <a:lnTo>
                    <a:pt x="250701" y="295370"/>
                  </a:lnTo>
                  <a:lnTo>
                    <a:pt x="250701" y="73914"/>
                  </a:lnTo>
                  <a:close/>
                  <a:moveTo>
                    <a:pt x="132607" y="36576"/>
                  </a:moveTo>
                  <a:cubicBezTo>
                    <a:pt x="132607" y="24384"/>
                    <a:pt x="142472" y="14573"/>
                    <a:pt x="154708" y="14573"/>
                  </a:cubicBezTo>
                  <a:lnTo>
                    <a:pt x="198910" y="14573"/>
                  </a:lnTo>
                  <a:cubicBezTo>
                    <a:pt x="211147" y="14573"/>
                    <a:pt x="221012" y="24384"/>
                    <a:pt x="221012" y="36576"/>
                  </a:cubicBezTo>
                  <a:lnTo>
                    <a:pt x="221012" y="59055"/>
                  </a:lnTo>
                  <a:lnTo>
                    <a:pt x="132607" y="59055"/>
                  </a:lnTo>
                  <a:lnTo>
                    <a:pt x="132607" y="36576"/>
                  </a:lnTo>
                  <a:close/>
                  <a:moveTo>
                    <a:pt x="14797" y="258413"/>
                  </a:moveTo>
                  <a:lnTo>
                    <a:pt x="14797" y="110776"/>
                  </a:lnTo>
                  <a:cubicBezTo>
                    <a:pt x="14797" y="91059"/>
                    <a:pt x="30828" y="73914"/>
                    <a:pt x="51696" y="73914"/>
                  </a:cubicBezTo>
                  <a:lnTo>
                    <a:pt x="58905" y="73914"/>
                  </a:lnTo>
                  <a:lnTo>
                    <a:pt x="58905" y="295370"/>
                  </a:lnTo>
                  <a:lnTo>
                    <a:pt x="51696" y="295370"/>
                  </a:lnTo>
                  <a:cubicBezTo>
                    <a:pt x="30733" y="295370"/>
                    <a:pt x="14797" y="279368"/>
                    <a:pt x="14797" y="258509"/>
                  </a:cubicBezTo>
                  <a:close/>
                  <a:moveTo>
                    <a:pt x="339770" y="258413"/>
                  </a:moveTo>
                  <a:cubicBezTo>
                    <a:pt x="339770" y="279368"/>
                    <a:pt x="323739" y="295275"/>
                    <a:pt x="302871" y="295275"/>
                  </a:cubicBezTo>
                  <a:lnTo>
                    <a:pt x="295662" y="295275"/>
                  </a:lnTo>
                  <a:lnTo>
                    <a:pt x="295662" y="73819"/>
                  </a:lnTo>
                  <a:lnTo>
                    <a:pt x="302871" y="73819"/>
                  </a:lnTo>
                  <a:cubicBezTo>
                    <a:pt x="323834" y="73819"/>
                    <a:pt x="339770" y="91059"/>
                    <a:pt x="339770" y="110680"/>
                  </a:cubicBezTo>
                  <a:lnTo>
                    <a:pt x="339770" y="258318"/>
                  </a:lnTo>
                  <a:close/>
                </a:path>
              </a:pathLst>
            </a:custGeom>
            <a:solidFill>
              <a:schemeClr val="tx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prstClr val="black"/>
                </a:solidFill>
                <a:effectLst/>
                <a:uLnTx/>
                <a:uFillTx/>
                <a:latin typeface="Univers Light"/>
                <a:ea typeface="+mn-ea"/>
                <a:cs typeface="+mn-cs"/>
              </a:endParaRPr>
            </a:p>
          </p:txBody>
        </p:sp>
        <p:sp>
          <p:nvSpPr>
            <p:cNvPr id="27" name="Oval 26">
              <a:extLst>
                <a:ext uri="{FF2B5EF4-FFF2-40B4-BE49-F238E27FC236}">
                  <a16:creationId xmlns:a16="http://schemas.microsoft.com/office/drawing/2014/main" id="{F9D68E95-F823-5A73-3F42-AD2ED887F04A}"/>
                </a:ext>
              </a:extLst>
            </p:cNvPr>
            <p:cNvSpPr/>
            <p:nvPr/>
          </p:nvSpPr>
          <p:spPr>
            <a:xfrm>
              <a:off x="7774484" y="3479799"/>
              <a:ext cx="797737" cy="7493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grpSp>
        <p:nvGrpSpPr>
          <p:cNvPr id="30" name="Group 29">
            <a:extLst>
              <a:ext uri="{FF2B5EF4-FFF2-40B4-BE49-F238E27FC236}">
                <a16:creationId xmlns:a16="http://schemas.microsoft.com/office/drawing/2014/main" id="{C660FAE9-675F-316C-46C6-186370ABEA39}"/>
              </a:ext>
            </a:extLst>
          </p:cNvPr>
          <p:cNvGrpSpPr/>
          <p:nvPr/>
        </p:nvGrpSpPr>
        <p:grpSpPr>
          <a:xfrm>
            <a:off x="5331887" y="4639453"/>
            <a:ext cx="797737" cy="749300"/>
            <a:chOff x="8708805" y="3428999"/>
            <a:chExt cx="797737" cy="749300"/>
          </a:xfrm>
        </p:grpSpPr>
        <p:sp>
          <p:nvSpPr>
            <p:cNvPr id="28" name="Graphic 192">
              <a:extLst>
                <a:ext uri="{FF2B5EF4-FFF2-40B4-BE49-F238E27FC236}">
                  <a16:creationId xmlns:a16="http://schemas.microsoft.com/office/drawing/2014/main" id="{7C6B5DDC-C074-86CB-8FF6-8082BDB12E06}"/>
                </a:ext>
              </a:extLst>
            </p:cNvPr>
            <p:cNvSpPr/>
            <p:nvPr/>
          </p:nvSpPr>
          <p:spPr>
            <a:xfrm>
              <a:off x="8869075" y="3647447"/>
              <a:ext cx="477197" cy="394062"/>
            </a:xfrm>
            <a:custGeom>
              <a:avLst/>
              <a:gdLst>
                <a:gd name="connsiteX0" fmla="*/ 89258 w 357223"/>
                <a:gd name="connsiteY0" fmla="*/ 245745 h 294989"/>
                <a:gd name="connsiteX1" fmla="*/ 89258 w 357223"/>
                <a:gd name="connsiteY1" fmla="*/ 254889 h 294989"/>
                <a:gd name="connsiteX2" fmla="*/ 84705 w 357223"/>
                <a:gd name="connsiteY2" fmla="*/ 256794 h 294989"/>
                <a:gd name="connsiteX3" fmla="*/ 80152 w 357223"/>
                <a:gd name="connsiteY3" fmla="*/ 254889 h 294989"/>
                <a:gd name="connsiteX4" fmla="*/ 39554 w 357223"/>
                <a:gd name="connsiteY4" fmla="*/ 163449 h 294989"/>
                <a:gd name="connsiteX5" fmla="*/ 45625 w 357223"/>
                <a:gd name="connsiteY5" fmla="*/ 156686 h 294989"/>
                <a:gd name="connsiteX6" fmla="*/ 52360 w 357223"/>
                <a:gd name="connsiteY6" fmla="*/ 162782 h 294989"/>
                <a:gd name="connsiteX7" fmla="*/ 89164 w 357223"/>
                <a:gd name="connsiteY7" fmla="*/ 245840 h 294989"/>
                <a:gd name="connsiteX8" fmla="*/ 311503 w 357223"/>
                <a:gd name="connsiteY8" fmla="*/ 156686 h 294989"/>
                <a:gd name="connsiteX9" fmla="*/ 304768 w 357223"/>
                <a:gd name="connsiteY9" fmla="*/ 162782 h 294989"/>
                <a:gd name="connsiteX10" fmla="*/ 267965 w 357223"/>
                <a:gd name="connsiteY10" fmla="*/ 245840 h 294989"/>
                <a:gd name="connsiteX11" fmla="*/ 267965 w 357223"/>
                <a:gd name="connsiteY11" fmla="*/ 254984 h 294989"/>
                <a:gd name="connsiteX12" fmla="*/ 272518 w 357223"/>
                <a:gd name="connsiteY12" fmla="*/ 256889 h 294989"/>
                <a:gd name="connsiteX13" fmla="*/ 277071 w 357223"/>
                <a:gd name="connsiteY13" fmla="*/ 254984 h 294989"/>
                <a:gd name="connsiteX14" fmla="*/ 317669 w 357223"/>
                <a:gd name="connsiteY14" fmla="*/ 163544 h 294989"/>
                <a:gd name="connsiteX15" fmla="*/ 311598 w 357223"/>
                <a:gd name="connsiteY15" fmla="*/ 156782 h 294989"/>
                <a:gd name="connsiteX16" fmla="*/ 145223 w 357223"/>
                <a:gd name="connsiteY16" fmla="*/ 33718 h 294989"/>
                <a:gd name="connsiteX17" fmla="*/ 212000 w 357223"/>
                <a:gd name="connsiteY17" fmla="*/ 33718 h 294989"/>
                <a:gd name="connsiteX18" fmla="*/ 213708 w 357223"/>
                <a:gd name="connsiteY18" fmla="*/ 33909 h 294989"/>
                <a:gd name="connsiteX19" fmla="*/ 219873 w 357223"/>
                <a:gd name="connsiteY19" fmla="*/ 29147 h 294989"/>
                <a:gd name="connsiteX20" fmla="*/ 215415 w 357223"/>
                <a:gd name="connsiteY20" fmla="*/ 21241 h 294989"/>
                <a:gd name="connsiteX21" fmla="*/ 141903 w 357223"/>
                <a:gd name="connsiteY21" fmla="*/ 21241 h 294989"/>
                <a:gd name="connsiteX22" fmla="*/ 137445 w 357223"/>
                <a:gd name="connsiteY22" fmla="*/ 29147 h 294989"/>
                <a:gd name="connsiteX23" fmla="*/ 145318 w 357223"/>
                <a:gd name="connsiteY23" fmla="*/ 33623 h 294989"/>
                <a:gd name="connsiteX24" fmla="*/ 258290 w 357223"/>
                <a:gd name="connsiteY24" fmla="*/ 288608 h 294989"/>
                <a:gd name="connsiteX25" fmla="*/ 251934 w 357223"/>
                <a:gd name="connsiteY25" fmla="*/ 294989 h 294989"/>
                <a:gd name="connsiteX26" fmla="*/ 105384 w 357223"/>
                <a:gd name="connsiteY26" fmla="*/ 294989 h 294989"/>
                <a:gd name="connsiteX27" fmla="*/ 99028 w 357223"/>
                <a:gd name="connsiteY27" fmla="*/ 288608 h 294989"/>
                <a:gd name="connsiteX28" fmla="*/ 142472 w 357223"/>
                <a:gd name="connsiteY28" fmla="*/ 232315 h 294989"/>
                <a:gd name="connsiteX29" fmla="*/ 150155 w 357223"/>
                <a:gd name="connsiteY29" fmla="*/ 229362 h 294989"/>
                <a:gd name="connsiteX30" fmla="*/ 136686 w 357223"/>
                <a:gd name="connsiteY30" fmla="*/ 198692 h 294989"/>
                <a:gd name="connsiteX31" fmla="*/ 178706 w 357223"/>
                <a:gd name="connsiteY31" fmla="*/ 156496 h 294989"/>
                <a:gd name="connsiteX32" fmla="*/ 220727 w 357223"/>
                <a:gd name="connsiteY32" fmla="*/ 198692 h 294989"/>
                <a:gd name="connsiteX33" fmla="*/ 207258 w 357223"/>
                <a:gd name="connsiteY33" fmla="*/ 229362 h 294989"/>
                <a:gd name="connsiteX34" fmla="*/ 214941 w 357223"/>
                <a:gd name="connsiteY34" fmla="*/ 232315 h 294989"/>
                <a:gd name="connsiteX35" fmla="*/ 258384 w 357223"/>
                <a:gd name="connsiteY35" fmla="*/ 288608 h 294989"/>
                <a:gd name="connsiteX36" fmla="*/ 149301 w 357223"/>
                <a:gd name="connsiteY36" fmla="*/ 198692 h 294989"/>
                <a:gd name="connsiteX37" fmla="*/ 178517 w 357223"/>
                <a:gd name="connsiteY37" fmla="*/ 228028 h 294989"/>
                <a:gd name="connsiteX38" fmla="*/ 207732 w 357223"/>
                <a:gd name="connsiteY38" fmla="*/ 198692 h 294989"/>
                <a:gd name="connsiteX39" fmla="*/ 178517 w 357223"/>
                <a:gd name="connsiteY39" fmla="*/ 169355 h 294989"/>
                <a:gd name="connsiteX40" fmla="*/ 149301 w 357223"/>
                <a:gd name="connsiteY40" fmla="*/ 198692 h 294989"/>
                <a:gd name="connsiteX41" fmla="*/ 245200 w 357223"/>
                <a:gd name="connsiteY41" fmla="*/ 282226 h 294989"/>
                <a:gd name="connsiteX42" fmla="*/ 210483 w 357223"/>
                <a:gd name="connsiteY42" fmla="*/ 244507 h 294989"/>
                <a:gd name="connsiteX43" fmla="*/ 195401 w 357223"/>
                <a:gd name="connsiteY43" fmla="*/ 237363 h 294989"/>
                <a:gd name="connsiteX44" fmla="*/ 178612 w 357223"/>
                <a:gd name="connsiteY44" fmla="*/ 240983 h 294989"/>
                <a:gd name="connsiteX45" fmla="*/ 161822 w 357223"/>
                <a:gd name="connsiteY45" fmla="*/ 237363 h 294989"/>
                <a:gd name="connsiteX46" fmla="*/ 146740 w 357223"/>
                <a:gd name="connsiteY46" fmla="*/ 244507 h 294989"/>
                <a:gd name="connsiteX47" fmla="*/ 112024 w 357223"/>
                <a:gd name="connsiteY47" fmla="*/ 282226 h 294989"/>
                <a:gd name="connsiteX48" fmla="*/ 245200 w 357223"/>
                <a:gd name="connsiteY48" fmla="*/ 282226 h 294989"/>
                <a:gd name="connsiteX49" fmla="*/ 152906 w 357223"/>
                <a:gd name="connsiteY49" fmla="*/ 138589 h 294989"/>
                <a:gd name="connsiteX50" fmla="*/ 6355 w 357223"/>
                <a:gd name="connsiteY50" fmla="*/ 138589 h 294989"/>
                <a:gd name="connsiteX51" fmla="*/ 0 w 357223"/>
                <a:gd name="connsiteY51" fmla="*/ 132207 h 294989"/>
                <a:gd name="connsiteX52" fmla="*/ 43444 w 357223"/>
                <a:gd name="connsiteY52" fmla="*/ 75914 h 294989"/>
                <a:gd name="connsiteX53" fmla="*/ 51032 w 357223"/>
                <a:gd name="connsiteY53" fmla="*/ 72962 h 294989"/>
                <a:gd name="connsiteX54" fmla="*/ 37563 w 357223"/>
                <a:gd name="connsiteY54" fmla="*/ 42196 h 294989"/>
                <a:gd name="connsiteX55" fmla="*/ 79583 w 357223"/>
                <a:gd name="connsiteY55" fmla="*/ 0 h 294989"/>
                <a:gd name="connsiteX56" fmla="*/ 121604 w 357223"/>
                <a:gd name="connsiteY56" fmla="*/ 42196 h 294989"/>
                <a:gd name="connsiteX57" fmla="*/ 108134 w 357223"/>
                <a:gd name="connsiteY57" fmla="*/ 72962 h 294989"/>
                <a:gd name="connsiteX58" fmla="*/ 115723 w 357223"/>
                <a:gd name="connsiteY58" fmla="*/ 75914 h 294989"/>
                <a:gd name="connsiteX59" fmla="*/ 159166 w 357223"/>
                <a:gd name="connsiteY59" fmla="*/ 132207 h 294989"/>
                <a:gd name="connsiteX60" fmla="*/ 152811 w 357223"/>
                <a:gd name="connsiteY60" fmla="*/ 138589 h 294989"/>
                <a:gd name="connsiteX61" fmla="*/ 50368 w 357223"/>
                <a:gd name="connsiteY61" fmla="*/ 42196 h 294989"/>
                <a:gd name="connsiteX62" fmla="*/ 79583 w 357223"/>
                <a:gd name="connsiteY62" fmla="*/ 71533 h 294989"/>
                <a:gd name="connsiteX63" fmla="*/ 108798 w 357223"/>
                <a:gd name="connsiteY63" fmla="*/ 42196 h 294989"/>
                <a:gd name="connsiteX64" fmla="*/ 79583 w 357223"/>
                <a:gd name="connsiteY64" fmla="*/ 12859 h 294989"/>
                <a:gd name="connsiteX65" fmla="*/ 50368 w 357223"/>
                <a:gd name="connsiteY65" fmla="*/ 42196 h 294989"/>
                <a:gd name="connsiteX66" fmla="*/ 146171 w 357223"/>
                <a:gd name="connsiteY66" fmla="*/ 125730 h 294989"/>
                <a:gd name="connsiteX67" fmla="*/ 111454 w 357223"/>
                <a:gd name="connsiteY67" fmla="*/ 88011 h 294989"/>
                <a:gd name="connsiteX68" fmla="*/ 96372 w 357223"/>
                <a:gd name="connsiteY68" fmla="*/ 80867 h 294989"/>
                <a:gd name="connsiteX69" fmla="*/ 79583 w 357223"/>
                <a:gd name="connsiteY69" fmla="*/ 84487 h 294989"/>
                <a:gd name="connsiteX70" fmla="*/ 62794 w 357223"/>
                <a:gd name="connsiteY70" fmla="*/ 80867 h 294989"/>
                <a:gd name="connsiteX71" fmla="*/ 47712 w 357223"/>
                <a:gd name="connsiteY71" fmla="*/ 88011 h 294989"/>
                <a:gd name="connsiteX72" fmla="*/ 12995 w 357223"/>
                <a:gd name="connsiteY72" fmla="*/ 125730 h 294989"/>
                <a:gd name="connsiteX73" fmla="*/ 146171 w 357223"/>
                <a:gd name="connsiteY73" fmla="*/ 125730 h 294989"/>
                <a:gd name="connsiteX74" fmla="*/ 357223 w 357223"/>
                <a:gd name="connsiteY74" fmla="*/ 132207 h 294989"/>
                <a:gd name="connsiteX75" fmla="*/ 350868 w 357223"/>
                <a:gd name="connsiteY75" fmla="*/ 138589 h 294989"/>
                <a:gd name="connsiteX76" fmla="*/ 204317 w 357223"/>
                <a:gd name="connsiteY76" fmla="*/ 138589 h 294989"/>
                <a:gd name="connsiteX77" fmla="*/ 197962 w 357223"/>
                <a:gd name="connsiteY77" fmla="*/ 132207 h 294989"/>
                <a:gd name="connsiteX78" fmla="*/ 241405 w 357223"/>
                <a:gd name="connsiteY78" fmla="*/ 75914 h 294989"/>
                <a:gd name="connsiteX79" fmla="*/ 248994 w 357223"/>
                <a:gd name="connsiteY79" fmla="*/ 72962 h 294989"/>
                <a:gd name="connsiteX80" fmla="*/ 235524 w 357223"/>
                <a:gd name="connsiteY80" fmla="*/ 42196 h 294989"/>
                <a:gd name="connsiteX81" fmla="*/ 277545 w 357223"/>
                <a:gd name="connsiteY81" fmla="*/ 0 h 294989"/>
                <a:gd name="connsiteX82" fmla="*/ 319566 w 357223"/>
                <a:gd name="connsiteY82" fmla="*/ 42196 h 294989"/>
                <a:gd name="connsiteX83" fmla="*/ 306096 w 357223"/>
                <a:gd name="connsiteY83" fmla="*/ 72962 h 294989"/>
                <a:gd name="connsiteX84" fmla="*/ 313685 w 357223"/>
                <a:gd name="connsiteY84" fmla="*/ 75914 h 294989"/>
                <a:gd name="connsiteX85" fmla="*/ 357128 w 357223"/>
                <a:gd name="connsiteY85" fmla="*/ 132207 h 294989"/>
                <a:gd name="connsiteX86" fmla="*/ 248330 w 357223"/>
                <a:gd name="connsiteY86" fmla="*/ 42196 h 294989"/>
                <a:gd name="connsiteX87" fmla="*/ 277545 w 357223"/>
                <a:gd name="connsiteY87" fmla="*/ 71533 h 294989"/>
                <a:gd name="connsiteX88" fmla="*/ 306760 w 357223"/>
                <a:gd name="connsiteY88" fmla="*/ 42196 h 294989"/>
                <a:gd name="connsiteX89" fmla="*/ 277545 w 357223"/>
                <a:gd name="connsiteY89" fmla="*/ 12859 h 294989"/>
                <a:gd name="connsiteX90" fmla="*/ 248330 w 357223"/>
                <a:gd name="connsiteY90" fmla="*/ 42196 h 294989"/>
                <a:gd name="connsiteX91" fmla="*/ 344133 w 357223"/>
                <a:gd name="connsiteY91" fmla="*/ 125730 h 294989"/>
                <a:gd name="connsiteX92" fmla="*/ 309416 w 357223"/>
                <a:gd name="connsiteY92" fmla="*/ 88011 h 294989"/>
                <a:gd name="connsiteX93" fmla="*/ 294334 w 357223"/>
                <a:gd name="connsiteY93" fmla="*/ 80867 h 294989"/>
                <a:gd name="connsiteX94" fmla="*/ 277545 w 357223"/>
                <a:gd name="connsiteY94" fmla="*/ 84487 h 294989"/>
                <a:gd name="connsiteX95" fmla="*/ 260756 w 357223"/>
                <a:gd name="connsiteY95" fmla="*/ 80867 h 294989"/>
                <a:gd name="connsiteX96" fmla="*/ 245674 w 357223"/>
                <a:gd name="connsiteY96" fmla="*/ 88011 h 294989"/>
                <a:gd name="connsiteX97" fmla="*/ 210957 w 357223"/>
                <a:gd name="connsiteY97" fmla="*/ 125730 h 294989"/>
                <a:gd name="connsiteX98" fmla="*/ 344133 w 357223"/>
                <a:gd name="connsiteY98" fmla="*/ 125730 h 29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57223" h="294989">
                  <a:moveTo>
                    <a:pt x="89258" y="245745"/>
                  </a:moveTo>
                  <a:cubicBezTo>
                    <a:pt x="91725" y="248222"/>
                    <a:pt x="91725" y="252317"/>
                    <a:pt x="89258" y="254889"/>
                  </a:cubicBezTo>
                  <a:cubicBezTo>
                    <a:pt x="88025" y="256127"/>
                    <a:pt x="86413" y="256794"/>
                    <a:pt x="84705" y="256794"/>
                  </a:cubicBezTo>
                  <a:cubicBezTo>
                    <a:pt x="82998" y="256794"/>
                    <a:pt x="81385" y="256127"/>
                    <a:pt x="80152" y="254889"/>
                  </a:cubicBezTo>
                  <a:cubicBezTo>
                    <a:pt x="55775" y="230410"/>
                    <a:pt x="41357" y="197930"/>
                    <a:pt x="39554" y="163449"/>
                  </a:cubicBezTo>
                  <a:cubicBezTo>
                    <a:pt x="39365" y="159925"/>
                    <a:pt x="42116" y="156877"/>
                    <a:pt x="45625" y="156686"/>
                  </a:cubicBezTo>
                  <a:cubicBezTo>
                    <a:pt x="49230" y="156305"/>
                    <a:pt x="52170" y="159258"/>
                    <a:pt x="52360" y="162782"/>
                  </a:cubicBezTo>
                  <a:cubicBezTo>
                    <a:pt x="53972" y="194120"/>
                    <a:pt x="67062" y="223552"/>
                    <a:pt x="89164" y="245840"/>
                  </a:cubicBezTo>
                  <a:close/>
                  <a:moveTo>
                    <a:pt x="311503" y="156686"/>
                  </a:moveTo>
                  <a:cubicBezTo>
                    <a:pt x="307994" y="156401"/>
                    <a:pt x="304958" y="159258"/>
                    <a:pt x="304768" y="162782"/>
                  </a:cubicBezTo>
                  <a:cubicBezTo>
                    <a:pt x="303156" y="194120"/>
                    <a:pt x="290066" y="223552"/>
                    <a:pt x="267965" y="245840"/>
                  </a:cubicBezTo>
                  <a:cubicBezTo>
                    <a:pt x="265499" y="248317"/>
                    <a:pt x="265499" y="252413"/>
                    <a:pt x="267965" y="254984"/>
                  </a:cubicBezTo>
                  <a:cubicBezTo>
                    <a:pt x="269198" y="256222"/>
                    <a:pt x="270810" y="256889"/>
                    <a:pt x="272518" y="256889"/>
                  </a:cubicBezTo>
                  <a:cubicBezTo>
                    <a:pt x="274225" y="256889"/>
                    <a:pt x="275838" y="256222"/>
                    <a:pt x="277071" y="254984"/>
                  </a:cubicBezTo>
                  <a:cubicBezTo>
                    <a:pt x="301449" y="230505"/>
                    <a:pt x="315867" y="198025"/>
                    <a:pt x="317669" y="163544"/>
                  </a:cubicBezTo>
                  <a:cubicBezTo>
                    <a:pt x="317858" y="160020"/>
                    <a:pt x="315108" y="156972"/>
                    <a:pt x="311598" y="156782"/>
                  </a:cubicBezTo>
                  <a:close/>
                  <a:moveTo>
                    <a:pt x="145223" y="33718"/>
                  </a:moveTo>
                  <a:cubicBezTo>
                    <a:pt x="166850" y="27813"/>
                    <a:pt x="190374" y="27813"/>
                    <a:pt x="212000" y="33718"/>
                  </a:cubicBezTo>
                  <a:cubicBezTo>
                    <a:pt x="212570" y="33909"/>
                    <a:pt x="213139" y="33909"/>
                    <a:pt x="213708" y="33909"/>
                  </a:cubicBezTo>
                  <a:cubicBezTo>
                    <a:pt x="216553" y="33909"/>
                    <a:pt x="219115" y="32004"/>
                    <a:pt x="219873" y="29147"/>
                  </a:cubicBezTo>
                  <a:cubicBezTo>
                    <a:pt x="220822" y="25718"/>
                    <a:pt x="218830" y="22193"/>
                    <a:pt x="215415" y="21241"/>
                  </a:cubicBezTo>
                  <a:cubicBezTo>
                    <a:pt x="191607" y="14669"/>
                    <a:pt x="165711" y="14669"/>
                    <a:pt x="141903" y="21241"/>
                  </a:cubicBezTo>
                  <a:cubicBezTo>
                    <a:pt x="138488" y="22193"/>
                    <a:pt x="136496" y="25718"/>
                    <a:pt x="137445" y="29147"/>
                  </a:cubicBezTo>
                  <a:cubicBezTo>
                    <a:pt x="138393" y="32576"/>
                    <a:pt x="141903" y="34576"/>
                    <a:pt x="145318" y="33623"/>
                  </a:cubicBezTo>
                  <a:close/>
                  <a:moveTo>
                    <a:pt x="258290" y="288608"/>
                  </a:moveTo>
                  <a:cubicBezTo>
                    <a:pt x="258290" y="292132"/>
                    <a:pt x="255444" y="294989"/>
                    <a:pt x="251934" y="294989"/>
                  </a:cubicBezTo>
                  <a:lnTo>
                    <a:pt x="105384" y="294989"/>
                  </a:lnTo>
                  <a:cubicBezTo>
                    <a:pt x="101874" y="294989"/>
                    <a:pt x="99028" y="292132"/>
                    <a:pt x="99028" y="288608"/>
                  </a:cubicBezTo>
                  <a:cubicBezTo>
                    <a:pt x="99028" y="248031"/>
                    <a:pt x="126252" y="238220"/>
                    <a:pt x="142472" y="232315"/>
                  </a:cubicBezTo>
                  <a:cubicBezTo>
                    <a:pt x="145033" y="231362"/>
                    <a:pt x="147784" y="230410"/>
                    <a:pt x="150155" y="229362"/>
                  </a:cubicBezTo>
                  <a:cubicBezTo>
                    <a:pt x="141903" y="221647"/>
                    <a:pt x="136686" y="210788"/>
                    <a:pt x="136686" y="198692"/>
                  </a:cubicBezTo>
                  <a:cubicBezTo>
                    <a:pt x="136686" y="175451"/>
                    <a:pt x="155562" y="156496"/>
                    <a:pt x="178706" y="156496"/>
                  </a:cubicBezTo>
                  <a:cubicBezTo>
                    <a:pt x="201851" y="156496"/>
                    <a:pt x="220727" y="175451"/>
                    <a:pt x="220727" y="198692"/>
                  </a:cubicBezTo>
                  <a:cubicBezTo>
                    <a:pt x="220727" y="210788"/>
                    <a:pt x="215510" y="221742"/>
                    <a:pt x="207258" y="229362"/>
                  </a:cubicBezTo>
                  <a:cubicBezTo>
                    <a:pt x="209534" y="230410"/>
                    <a:pt x="212285" y="231362"/>
                    <a:pt x="214941" y="232315"/>
                  </a:cubicBezTo>
                  <a:cubicBezTo>
                    <a:pt x="231161" y="238220"/>
                    <a:pt x="258384" y="248031"/>
                    <a:pt x="258384" y="288608"/>
                  </a:cubicBezTo>
                  <a:close/>
                  <a:moveTo>
                    <a:pt x="149301" y="198692"/>
                  </a:moveTo>
                  <a:cubicBezTo>
                    <a:pt x="149301" y="214884"/>
                    <a:pt x="162391" y="228028"/>
                    <a:pt x="178517" y="228028"/>
                  </a:cubicBezTo>
                  <a:cubicBezTo>
                    <a:pt x="194642" y="228028"/>
                    <a:pt x="207732" y="214884"/>
                    <a:pt x="207732" y="198692"/>
                  </a:cubicBezTo>
                  <a:cubicBezTo>
                    <a:pt x="207732" y="182499"/>
                    <a:pt x="194642" y="169355"/>
                    <a:pt x="178517" y="169355"/>
                  </a:cubicBezTo>
                  <a:cubicBezTo>
                    <a:pt x="162391" y="169355"/>
                    <a:pt x="149301" y="182499"/>
                    <a:pt x="149301" y="198692"/>
                  </a:cubicBezTo>
                  <a:close/>
                  <a:moveTo>
                    <a:pt x="245200" y="282226"/>
                  </a:moveTo>
                  <a:cubicBezTo>
                    <a:pt x="242828" y="256127"/>
                    <a:pt x="225754" y="249936"/>
                    <a:pt x="210483" y="244507"/>
                  </a:cubicBezTo>
                  <a:cubicBezTo>
                    <a:pt x="204602" y="242411"/>
                    <a:pt x="199290" y="240411"/>
                    <a:pt x="195401" y="237363"/>
                  </a:cubicBezTo>
                  <a:cubicBezTo>
                    <a:pt x="190279" y="239649"/>
                    <a:pt x="184587" y="240983"/>
                    <a:pt x="178612" y="240983"/>
                  </a:cubicBezTo>
                  <a:cubicBezTo>
                    <a:pt x="172636" y="240983"/>
                    <a:pt x="166944" y="239649"/>
                    <a:pt x="161822" y="237363"/>
                  </a:cubicBezTo>
                  <a:cubicBezTo>
                    <a:pt x="157933" y="240411"/>
                    <a:pt x="152621" y="242411"/>
                    <a:pt x="146740" y="244507"/>
                  </a:cubicBezTo>
                  <a:cubicBezTo>
                    <a:pt x="131564" y="250031"/>
                    <a:pt x="114395" y="256222"/>
                    <a:pt x="112024" y="282226"/>
                  </a:cubicBezTo>
                  <a:lnTo>
                    <a:pt x="245200" y="282226"/>
                  </a:lnTo>
                  <a:close/>
                  <a:moveTo>
                    <a:pt x="152906" y="138589"/>
                  </a:moveTo>
                  <a:lnTo>
                    <a:pt x="6355" y="138589"/>
                  </a:lnTo>
                  <a:cubicBezTo>
                    <a:pt x="2846" y="138589"/>
                    <a:pt x="0" y="135731"/>
                    <a:pt x="0" y="132207"/>
                  </a:cubicBezTo>
                  <a:cubicBezTo>
                    <a:pt x="0" y="91630"/>
                    <a:pt x="27223" y="81820"/>
                    <a:pt x="43444" y="75914"/>
                  </a:cubicBezTo>
                  <a:cubicBezTo>
                    <a:pt x="46005" y="74962"/>
                    <a:pt x="48755" y="74009"/>
                    <a:pt x="51032" y="72962"/>
                  </a:cubicBezTo>
                  <a:cubicBezTo>
                    <a:pt x="42780" y="65246"/>
                    <a:pt x="37563" y="54388"/>
                    <a:pt x="37563" y="42196"/>
                  </a:cubicBezTo>
                  <a:cubicBezTo>
                    <a:pt x="37563" y="18955"/>
                    <a:pt x="56439" y="0"/>
                    <a:pt x="79583" y="0"/>
                  </a:cubicBezTo>
                  <a:cubicBezTo>
                    <a:pt x="102728" y="0"/>
                    <a:pt x="121604" y="18955"/>
                    <a:pt x="121604" y="42196"/>
                  </a:cubicBezTo>
                  <a:cubicBezTo>
                    <a:pt x="121604" y="54293"/>
                    <a:pt x="116387" y="65246"/>
                    <a:pt x="108134" y="72962"/>
                  </a:cubicBezTo>
                  <a:cubicBezTo>
                    <a:pt x="110411" y="74009"/>
                    <a:pt x="113162" y="74962"/>
                    <a:pt x="115723" y="75914"/>
                  </a:cubicBezTo>
                  <a:cubicBezTo>
                    <a:pt x="131943" y="81820"/>
                    <a:pt x="159166" y="91630"/>
                    <a:pt x="159166" y="132207"/>
                  </a:cubicBezTo>
                  <a:cubicBezTo>
                    <a:pt x="159166" y="135731"/>
                    <a:pt x="156321" y="138589"/>
                    <a:pt x="152811" y="138589"/>
                  </a:cubicBezTo>
                  <a:close/>
                  <a:moveTo>
                    <a:pt x="50368" y="42196"/>
                  </a:moveTo>
                  <a:cubicBezTo>
                    <a:pt x="50368" y="58388"/>
                    <a:pt x="63458" y="71533"/>
                    <a:pt x="79583" y="71533"/>
                  </a:cubicBezTo>
                  <a:cubicBezTo>
                    <a:pt x="95709" y="71533"/>
                    <a:pt x="108798" y="58388"/>
                    <a:pt x="108798" y="42196"/>
                  </a:cubicBezTo>
                  <a:cubicBezTo>
                    <a:pt x="108798" y="26003"/>
                    <a:pt x="95709" y="12859"/>
                    <a:pt x="79583" y="12859"/>
                  </a:cubicBezTo>
                  <a:cubicBezTo>
                    <a:pt x="63458" y="12859"/>
                    <a:pt x="50368" y="26003"/>
                    <a:pt x="50368" y="42196"/>
                  </a:cubicBezTo>
                  <a:close/>
                  <a:moveTo>
                    <a:pt x="146171" y="125730"/>
                  </a:moveTo>
                  <a:cubicBezTo>
                    <a:pt x="143800" y="99632"/>
                    <a:pt x="126726" y="93440"/>
                    <a:pt x="111454" y="88011"/>
                  </a:cubicBezTo>
                  <a:cubicBezTo>
                    <a:pt x="105573" y="85916"/>
                    <a:pt x="100261" y="83915"/>
                    <a:pt x="96372" y="80867"/>
                  </a:cubicBezTo>
                  <a:cubicBezTo>
                    <a:pt x="91250" y="83153"/>
                    <a:pt x="85559" y="84487"/>
                    <a:pt x="79583" y="84487"/>
                  </a:cubicBezTo>
                  <a:cubicBezTo>
                    <a:pt x="73607" y="84487"/>
                    <a:pt x="67916" y="83153"/>
                    <a:pt x="62794" y="80867"/>
                  </a:cubicBezTo>
                  <a:cubicBezTo>
                    <a:pt x="58905" y="83915"/>
                    <a:pt x="53593" y="85916"/>
                    <a:pt x="47712" y="88011"/>
                  </a:cubicBezTo>
                  <a:cubicBezTo>
                    <a:pt x="32535" y="93536"/>
                    <a:pt x="15366" y="99727"/>
                    <a:pt x="12995" y="125730"/>
                  </a:cubicBezTo>
                  <a:lnTo>
                    <a:pt x="146171" y="125730"/>
                  </a:lnTo>
                  <a:close/>
                  <a:moveTo>
                    <a:pt x="357223" y="132207"/>
                  </a:moveTo>
                  <a:cubicBezTo>
                    <a:pt x="357223" y="135731"/>
                    <a:pt x="354378" y="138589"/>
                    <a:pt x="350868" y="138589"/>
                  </a:cubicBezTo>
                  <a:lnTo>
                    <a:pt x="204317" y="138589"/>
                  </a:lnTo>
                  <a:cubicBezTo>
                    <a:pt x="200808" y="138589"/>
                    <a:pt x="197962" y="135731"/>
                    <a:pt x="197962" y="132207"/>
                  </a:cubicBezTo>
                  <a:cubicBezTo>
                    <a:pt x="197962" y="91630"/>
                    <a:pt x="225185" y="81820"/>
                    <a:pt x="241405" y="75914"/>
                  </a:cubicBezTo>
                  <a:cubicBezTo>
                    <a:pt x="243966" y="74962"/>
                    <a:pt x="246717" y="74009"/>
                    <a:pt x="248994" y="72962"/>
                  </a:cubicBezTo>
                  <a:cubicBezTo>
                    <a:pt x="240741" y="65246"/>
                    <a:pt x="235524" y="54388"/>
                    <a:pt x="235524" y="42196"/>
                  </a:cubicBezTo>
                  <a:cubicBezTo>
                    <a:pt x="235524" y="18955"/>
                    <a:pt x="254401" y="0"/>
                    <a:pt x="277545" y="0"/>
                  </a:cubicBezTo>
                  <a:cubicBezTo>
                    <a:pt x="300690" y="0"/>
                    <a:pt x="319566" y="18955"/>
                    <a:pt x="319566" y="42196"/>
                  </a:cubicBezTo>
                  <a:cubicBezTo>
                    <a:pt x="319566" y="54293"/>
                    <a:pt x="314349" y="65246"/>
                    <a:pt x="306096" y="72962"/>
                  </a:cubicBezTo>
                  <a:cubicBezTo>
                    <a:pt x="308373" y="74009"/>
                    <a:pt x="311124" y="74962"/>
                    <a:pt x="313685" y="75914"/>
                  </a:cubicBezTo>
                  <a:cubicBezTo>
                    <a:pt x="329905" y="81820"/>
                    <a:pt x="357128" y="91630"/>
                    <a:pt x="357128" y="132207"/>
                  </a:cubicBezTo>
                  <a:close/>
                  <a:moveTo>
                    <a:pt x="248330" y="42196"/>
                  </a:moveTo>
                  <a:cubicBezTo>
                    <a:pt x="248330" y="58388"/>
                    <a:pt x="261420" y="71533"/>
                    <a:pt x="277545" y="71533"/>
                  </a:cubicBezTo>
                  <a:cubicBezTo>
                    <a:pt x="293670" y="71533"/>
                    <a:pt x="306760" y="58388"/>
                    <a:pt x="306760" y="42196"/>
                  </a:cubicBezTo>
                  <a:cubicBezTo>
                    <a:pt x="306760" y="26003"/>
                    <a:pt x="293670" y="12859"/>
                    <a:pt x="277545" y="12859"/>
                  </a:cubicBezTo>
                  <a:cubicBezTo>
                    <a:pt x="261420" y="12859"/>
                    <a:pt x="248330" y="26003"/>
                    <a:pt x="248330" y="42196"/>
                  </a:cubicBezTo>
                  <a:close/>
                  <a:moveTo>
                    <a:pt x="344133" y="125730"/>
                  </a:moveTo>
                  <a:cubicBezTo>
                    <a:pt x="341762" y="99632"/>
                    <a:pt x="324688" y="93440"/>
                    <a:pt x="309416" y="88011"/>
                  </a:cubicBezTo>
                  <a:cubicBezTo>
                    <a:pt x="303535" y="85916"/>
                    <a:pt x="298224" y="83915"/>
                    <a:pt x="294334" y="80867"/>
                  </a:cubicBezTo>
                  <a:cubicBezTo>
                    <a:pt x="289212" y="83153"/>
                    <a:pt x="283521" y="84487"/>
                    <a:pt x="277545" y="84487"/>
                  </a:cubicBezTo>
                  <a:cubicBezTo>
                    <a:pt x="271569" y="84487"/>
                    <a:pt x="265878" y="83153"/>
                    <a:pt x="260756" y="80867"/>
                  </a:cubicBezTo>
                  <a:cubicBezTo>
                    <a:pt x="256867" y="83915"/>
                    <a:pt x="251555" y="85916"/>
                    <a:pt x="245674" y="88011"/>
                  </a:cubicBezTo>
                  <a:cubicBezTo>
                    <a:pt x="230497" y="93536"/>
                    <a:pt x="213328" y="99727"/>
                    <a:pt x="210957" y="125730"/>
                  </a:cubicBezTo>
                  <a:lnTo>
                    <a:pt x="344133" y="125730"/>
                  </a:lnTo>
                  <a:close/>
                </a:path>
              </a:pathLst>
            </a:custGeom>
            <a:solidFill>
              <a:schemeClr val="tx1"/>
            </a:solidFill>
            <a:ln w="9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R" sz="1800" b="0" i="0" u="none" strike="noStrike" kern="1200" cap="none" spc="0" normalizeH="0" baseline="0" noProof="0">
                <a:ln>
                  <a:noFill/>
                </a:ln>
                <a:solidFill>
                  <a:prstClr val="black"/>
                </a:solidFill>
                <a:effectLst/>
                <a:uLnTx/>
                <a:uFillTx/>
                <a:latin typeface="Univers Light"/>
                <a:ea typeface="+mn-ea"/>
                <a:cs typeface="+mn-cs"/>
              </a:endParaRPr>
            </a:p>
          </p:txBody>
        </p:sp>
        <p:sp>
          <p:nvSpPr>
            <p:cNvPr id="29" name="Oval 28">
              <a:extLst>
                <a:ext uri="{FF2B5EF4-FFF2-40B4-BE49-F238E27FC236}">
                  <a16:creationId xmlns:a16="http://schemas.microsoft.com/office/drawing/2014/main" id="{BDE3AEF2-8019-FB31-7FF5-3FFE7A57D047}"/>
                </a:ext>
              </a:extLst>
            </p:cNvPr>
            <p:cNvSpPr/>
            <p:nvPr/>
          </p:nvSpPr>
          <p:spPr>
            <a:xfrm>
              <a:off x="8708805" y="3428999"/>
              <a:ext cx="797737" cy="7493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Light"/>
                <a:ea typeface="+mn-ea"/>
                <a:cs typeface="+mn-cs"/>
              </a:endParaRPr>
            </a:p>
          </p:txBody>
        </p:sp>
      </p:grpSp>
      <p:sp>
        <p:nvSpPr>
          <p:cNvPr id="33" name="TextBox 32">
            <a:extLst>
              <a:ext uri="{FF2B5EF4-FFF2-40B4-BE49-F238E27FC236}">
                <a16:creationId xmlns:a16="http://schemas.microsoft.com/office/drawing/2014/main" id="{691501B6-81F4-F917-002A-8C4CF6D14789}"/>
              </a:ext>
            </a:extLst>
          </p:cNvPr>
          <p:cNvSpPr txBox="1"/>
          <p:nvPr/>
        </p:nvSpPr>
        <p:spPr>
          <a:xfrm>
            <a:off x="2564294" y="3394356"/>
            <a:ext cx="3371436" cy="369332"/>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srgbClr val="000000"/>
                </a:solidFill>
                <a:effectLst/>
                <a:uLnTx/>
                <a:uFillTx/>
                <a:latin typeface="Graphik"/>
                <a:ea typeface="+mn-ea"/>
                <a:cs typeface="+mn-cs"/>
              </a:rPr>
              <a:t>la experiencia del visitante, </a:t>
            </a:r>
          </a:p>
        </p:txBody>
      </p:sp>
      <p:sp>
        <p:nvSpPr>
          <p:cNvPr id="34" name="TextBox 33">
            <a:extLst>
              <a:ext uri="{FF2B5EF4-FFF2-40B4-BE49-F238E27FC236}">
                <a16:creationId xmlns:a16="http://schemas.microsoft.com/office/drawing/2014/main" id="{CDD76C43-85D7-02C3-8CBC-F98524183974}"/>
              </a:ext>
            </a:extLst>
          </p:cNvPr>
          <p:cNvSpPr txBox="1"/>
          <p:nvPr/>
        </p:nvSpPr>
        <p:spPr>
          <a:xfrm>
            <a:off x="3915755" y="4082356"/>
            <a:ext cx="4360489" cy="369332"/>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Graphik"/>
                <a:ea typeface="+mn-ea"/>
                <a:cs typeface="+mn-cs"/>
              </a:rPr>
              <a:t>la calidad de vida de los residentes y </a:t>
            </a:r>
          </a:p>
        </p:txBody>
      </p:sp>
      <p:sp>
        <p:nvSpPr>
          <p:cNvPr id="35" name="TextBox 34">
            <a:extLst>
              <a:ext uri="{FF2B5EF4-FFF2-40B4-BE49-F238E27FC236}">
                <a16:creationId xmlns:a16="http://schemas.microsoft.com/office/drawing/2014/main" id="{ABF0E310-9D24-B142-2A01-D0E19917F516}"/>
              </a:ext>
            </a:extLst>
          </p:cNvPr>
          <p:cNvSpPr txBox="1"/>
          <p:nvPr/>
        </p:nvSpPr>
        <p:spPr>
          <a:xfrm>
            <a:off x="6514897" y="4770356"/>
            <a:ext cx="3522696" cy="369332"/>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Graphik"/>
                <a:ea typeface="+mn-ea"/>
                <a:cs typeface="+mn-cs"/>
              </a:rPr>
              <a:t>la eficiencia de la gestión turística </a:t>
            </a:r>
          </a:p>
        </p:txBody>
      </p:sp>
    </p:spTree>
    <p:extLst>
      <p:ext uri="{BB962C8B-B14F-4D97-AF65-F5344CB8AC3E}">
        <p14:creationId xmlns:p14="http://schemas.microsoft.com/office/powerpoint/2010/main" val="242877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9592-7147-AF01-A579-2B8062575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71393-C533-335F-2CA2-F1B5B6A41EF7}"/>
              </a:ext>
            </a:extLst>
          </p:cNvPr>
          <p:cNvSpPr>
            <a:spLocks noGrp="1"/>
          </p:cNvSpPr>
          <p:nvPr>
            <p:ph type="title"/>
          </p:nvPr>
        </p:nvSpPr>
        <p:spPr>
          <a:xfrm>
            <a:off x="1468815" y="503852"/>
            <a:ext cx="9150675" cy="1427585"/>
          </a:xfrm>
        </p:spPr>
        <p:txBody>
          <a:bodyPr/>
          <a:lstStyle/>
          <a:p>
            <a:r>
              <a:rPr lang="es-ES" dirty="0"/>
              <a:t>Qué es la Plataforma Inteligente de Destino</a:t>
            </a:r>
          </a:p>
        </p:txBody>
      </p:sp>
      <p:sp>
        <p:nvSpPr>
          <p:cNvPr id="3" name="Content Placeholder">
            <a:extLst>
              <a:ext uri="{FF2B5EF4-FFF2-40B4-BE49-F238E27FC236}">
                <a16:creationId xmlns:a16="http://schemas.microsoft.com/office/drawing/2014/main" id="{46C58CEA-61C5-705A-F552-9BB65F852857}"/>
              </a:ext>
            </a:extLst>
          </p:cNvPr>
          <p:cNvSpPr>
            <a:spLocks noGrp="1"/>
          </p:cNvSpPr>
          <p:nvPr>
            <p:ph sz="quarter" idx="12"/>
          </p:nvPr>
        </p:nvSpPr>
        <p:spPr>
          <a:xfrm>
            <a:off x="1468815" y="1586207"/>
            <a:ext cx="10329711" cy="1842793"/>
          </a:xfrm>
        </p:spPr>
        <p:txBody>
          <a:bodyPr>
            <a:normAutofit/>
          </a:bodyPr>
          <a:lstStyle/>
          <a:p>
            <a:pPr marL="0" indent="0">
              <a:buNone/>
            </a:pPr>
            <a:r>
              <a:rPr lang="es-ES" sz="1650" b="1" dirty="0">
                <a:solidFill>
                  <a:srgbClr val="1F4E79"/>
                </a:solidFill>
              </a:rPr>
              <a:t>¿Qué es la Plataforma Inteligente de Destino?</a:t>
            </a:r>
          </a:p>
          <a:p>
            <a:pPr marL="0" indent="0">
              <a:buNone/>
            </a:pPr>
            <a:r>
              <a:rPr lang="es-ES" sz="1200" dirty="0"/>
              <a:t>El turismo en Málaga genera miles de millones de euros cada año, da trabajo a decenas de miles de personas y define la identidad de la ciudad ante el mundo. La </a:t>
            </a:r>
            <a:r>
              <a:rPr lang="es-ES" sz="1200" b="1" dirty="0"/>
              <a:t>Plataforma Inteligente de Destino Málaga</a:t>
            </a:r>
            <a:r>
              <a:rPr lang="es-ES" sz="1200" dirty="0"/>
              <a:t>, en adelante </a:t>
            </a:r>
            <a:r>
              <a:rPr lang="es-ES" sz="1200" b="1" dirty="0"/>
              <a:t>PID Málaga</a:t>
            </a:r>
            <a:r>
              <a:rPr lang="es-ES" sz="1200" dirty="0"/>
              <a:t>, nace para cambiar la fragmentación de información con la que se ha gestionado el turismo durante años.</a:t>
            </a:r>
          </a:p>
          <a:p>
            <a:pPr marL="0" indent="0">
              <a:buNone/>
            </a:pPr>
            <a:r>
              <a:rPr lang="es-ES" sz="1200" dirty="0"/>
              <a:t>La PID Málaga es el ecosistema digital del destino: un sistema que recoge </a:t>
            </a:r>
            <a:r>
              <a:rPr lang="es-ES" sz="1400" b="1" dirty="0"/>
              <a:t>datos de cientos de fuentes</a:t>
            </a:r>
            <a:r>
              <a:rPr lang="es-ES" sz="1400" dirty="0"/>
              <a:t> </a:t>
            </a:r>
            <a:r>
              <a:rPr lang="es-ES" sz="1400" b="1" dirty="0"/>
              <a:t>los procesa y los transforma </a:t>
            </a:r>
            <a:r>
              <a:rPr lang="es-ES" sz="1200" dirty="0"/>
              <a:t>en </a:t>
            </a:r>
            <a:r>
              <a:rPr lang="es-ES" sz="1400" b="1" dirty="0"/>
              <a:t>información útil </a:t>
            </a:r>
            <a:r>
              <a:rPr lang="es-ES" sz="1200" dirty="0"/>
              <a:t>para que tanto el </a:t>
            </a:r>
            <a:r>
              <a:rPr lang="es-ES" sz="1200" b="1" dirty="0"/>
              <a:t>Ayuntamiento</a:t>
            </a:r>
            <a:r>
              <a:rPr lang="es-ES" sz="1200" dirty="0"/>
              <a:t> como las </a:t>
            </a:r>
            <a:r>
              <a:rPr lang="es-ES" sz="1200" b="1" dirty="0"/>
              <a:t>empresas del sector Turístico </a:t>
            </a:r>
            <a:r>
              <a:rPr lang="es-ES" sz="1200" dirty="0"/>
              <a:t>puedan tomar </a:t>
            </a:r>
            <a:r>
              <a:rPr lang="es-ES" sz="1200" b="1" dirty="0"/>
              <a:t>mejores decisiones</a:t>
            </a:r>
            <a:r>
              <a:rPr lang="es-ES" sz="1200" dirty="0"/>
              <a:t>.</a:t>
            </a:r>
          </a:p>
        </p:txBody>
      </p:sp>
      <p:sp>
        <p:nvSpPr>
          <p:cNvPr id="99" name="Slide Number">
            <a:extLst>
              <a:ext uri="{FF2B5EF4-FFF2-40B4-BE49-F238E27FC236}">
                <a16:creationId xmlns:a16="http://schemas.microsoft.com/office/drawing/2014/main" id="{4212FB5B-40C2-C984-088C-DC77C2250CC0}"/>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5" name="Google Shape;146;p4">
            <a:extLst>
              <a:ext uri="{FF2B5EF4-FFF2-40B4-BE49-F238E27FC236}">
                <a16:creationId xmlns:a16="http://schemas.microsoft.com/office/drawing/2014/main" id="{E39BE025-F632-835D-02CB-ED63F267BEA2}"/>
              </a:ext>
            </a:extLst>
          </p:cNvPr>
          <p:cNvSpPr txBox="1">
            <a:spLocks/>
          </p:cNvSpPr>
          <p:nvPr/>
        </p:nvSpPr>
        <p:spPr>
          <a:xfrm>
            <a:off x="1468815" y="3305175"/>
            <a:ext cx="10513562" cy="355282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1F4E79"/>
              </a:buClr>
              <a:buSzPts val="1650"/>
              <a:buFont typeface="Arial" panose="020B0604020202020204" pitchFamily="34" charset="0"/>
              <a:buNone/>
            </a:pPr>
            <a:r>
              <a:rPr lang="es-ES" sz="1650" b="1" dirty="0">
                <a:solidFill>
                  <a:srgbClr val="1F4E79"/>
                </a:solidFill>
              </a:rPr>
              <a:t>Contexto institucional: de dónde viene la PID Málaga</a:t>
            </a:r>
            <a:endParaRPr lang="es-ES" dirty="0"/>
          </a:p>
          <a:p>
            <a:pPr marL="0" indent="0">
              <a:lnSpc>
                <a:spcPct val="100000"/>
              </a:lnSpc>
              <a:spcBef>
                <a:spcPts val="1200"/>
              </a:spcBef>
              <a:buClr>
                <a:schemeClr val="dk1"/>
              </a:buClr>
              <a:buSzPts val="1200"/>
              <a:buFont typeface="Arial" panose="020B0604020202020204" pitchFamily="34" charset="0"/>
              <a:buNone/>
            </a:pPr>
            <a:r>
              <a:rPr lang="es-ES" sz="1200" dirty="0"/>
              <a:t>La PID Málaga no surge de la nada. Forma parte de una estrategia nacional e internacional para modernizar la gestión de los destinos turísticos mediante la tecnología. Para entender bien qué es y por qué es importante, es necesario conocer el marco en el que se desarrolla.</a:t>
            </a:r>
            <a:endParaRPr lang="es-ES" dirty="0"/>
          </a:p>
          <a:p>
            <a:pPr marL="0" indent="0">
              <a:lnSpc>
                <a:spcPct val="100000"/>
              </a:lnSpc>
              <a:spcBef>
                <a:spcPts val="1200"/>
              </a:spcBef>
              <a:buClr>
                <a:schemeClr val="dk1"/>
              </a:buClr>
              <a:buSzPts val="1200"/>
              <a:buFont typeface="Arial" panose="020B0604020202020204" pitchFamily="34" charset="0"/>
              <a:buNone/>
            </a:pPr>
            <a:r>
              <a:rPr lang="es-ES" sz="1200" dirty="0"/>
              <a:t>A nivel europeo, el proyecto está financiado con fondos Next </a:t>
            </a:r>
            <a:r>
              <a:rPr lang="es-ES" sz="1200" dirty="0" err="1"/>
              <a:t>Generation</a:t>
            </a:r>
            <a:r>
              <a:rPr lang="es-ES" sz="1200" dirty="0"/>
              <a:t> EU a través del Plan de Recuperación, Transformación y Resiliencia (PRTR). Estos fondos, creados para acelerar la recuperación económica y la transformación digital tras la pandemia, financian proyectos de innovación pública en toda España.</a:t>
            </a:r>
            <a:endParaRPr lang="es-ES" dirty="0"/>
          </a:p>
        </p:txBody>
      </p:sp>
      <p:graphicFrame>
        <p:nvGraphicFramePr>
          <p:cNvPr id="6" name="Google Shape;148;p4">
            <a:extLst>
              <a:ext uri="{FF2B5EF4-FFF2-40B4-BE49-F238E27FC236}">
                <a16:creationId xmlns:a16="http://schemas.microsoft.com/office/drawing/2014/main" id="{3C21842A-B624-38EE-492A-1125742D405B}"/>
              </a:ext>
            </a:extLst>
          </p:cNvPr>
          <p:cNvGraphicFramePr/>
          <p:nvPr>
            <p:extLst>
              <p:ext uri="{D42A27DB-BD31-4B8C-83A1-F6EECF244321}">
                <p14:modId xmlns:p14="http://schemas.microsoft.com/office/powerpoint/2010/main" val="2813260195"/>
              </p:ext>
            </p:extLst>
          </p:nvPr>
        </p:nvGraphicFramePr>
        <p:xfrm>
          <a:off x="2305018" y="4849736"/>
          <a:ext cx="8657303" cy="1595245"/>
        </p:xfrm>
        <a:graphic>
          <a:graphicData uri="http://schemas.openxmlformats.org/drawingml/2006/table">
            <a:tbl>
              <a:tblPr firstRow="1" firstCol="1" bandRow="1">
                <a:noFill/>
              </a:tblPr>
              <a:tblGrid>
                <a:gridCol w="2412617">
                  <a:extLst>
                    <a:ext uri="{9D8B030D-6E8A-4147-A177-3AD203B41FA5}">
                      <a16:colId xmlns:a16="http://schemas.microsoft.com/office/drawing/2014/main" val="20000"/>
                    </a:ext>
                  </a:extLst>
                </a:gridCol>
                <a:gridCol w="6244686">
                  <a:extLst>
                    <a:ext uri="{9D8B030D-6E8A-4147-A177-3AD203B41FA5}">
                      <a16:colId xmlns:a16="http://schemas.microsoft.com/office/drawing/2014/main" val="20001"/>
                    </a:ext>
                  </a:extLst>
                </a:gridCol>
              </a:tblGrid>
              <a:tr h="232206">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Elemento</a:t>
                      </a:r>
                      <a:endParaRPr sz="1100" u="none" strike="noStrike" cap="none">
                        <a:latin typeface="Arial"/>
                        <a:ea typeface="Arial"/>
                        <a:cs typeface="Arial"/>
                        <a:sym typeface="Arial"/>
                      </a:endParaRPr>
                    </a:p>
                  </a:txBody>
                  <a:tcPr marL="76200" marR="76200" marT="50800" marB="50800"/>
                </a:tc>
                <a:tc>
                  <a:txBody>
                    <a:bodyPr/>
                    <a:lstStyle/>
                    <a:p>
                      <a:pPr marL="0" marR="0" lvl="0" indent="0" algn="l" rtl="0">
                        <a:lnSpc>
                          <a:spcPct val="100000"/>
                        </a:lnSpc>
                        <a:spcBef>
                          <a:spcPts val="0"/>
                        </a:spcBef>
                        <a:spcAft>
                          <a:spcPts val="0"/>
                        </a:spcAft>
                        <a:buClr>
                          <a:schemeClr val="dk1"/>
                        </a:buClr>
                        <a:buSzPts val="1100"/>
                        <a:buFont typeface="Open Sans Light"/>
                        <a:buNone/>
                      </a:pPr>
                      <a:r>
                        <a:rPr lang="es-ES" sz="1100" u="none" strike="noStrike" cap="none"/>
                        <a:t>Descripción</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0"/>
                  </a:ext>
                </a:extLst>
              </a:tr>
              <a:tr h="265201">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Fondo europeo</a:t>
                      </a:r>
                      <a:endParaRPr sz="1100" u="none" strike="noStrike" cap="none">
                        <a:latin typeface="Arial"/>
                        <a:ea typeface="Arial"/>
                        <a:cs typeface="Arial"/>
                        <a:sym typeface="Arial"/>
                      </a:endParaRPr>
                    </a:p>
                  </a:txBody>
                  <a:tcPr marL="76200" marR="76200" marT="50800" marB="50800"/>
                </a:tc>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Next Generation EU – PRTR (Plan de Recuperación, Transformación y Resiliencia)</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1"/>
                  </a:ext>
                </a:extLst>
              </a:tr>
              <a:tr h="265201">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Promotor local</a:t>
                      </a:r>
                      <a:endParaRPr sz="1100" u="none" strike="noStrike" cap="none">
                        <a:latin typeface="Arial"/>
                        <a:ea typeface="Arial"/>
                        <a:cs typeface="Arial"/>
                        <a:sym typeface="Arial"/>
                      </a:endParaRPr>
                    </a:p>
                  </a:txBody>
                  <a:tcPr marL="76200" marR="76200" marT="50800" marB="50800"/>
                </a:tc>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Ayuntamiento de Málaga – Área de Turismo y Transformación Digital</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2"/>
                  </a:ext>
                </a:extLst>
              </a:tr>
              <a:tr h="265201">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dirty="0"/>
                        <a:t>Organismo de referencia nacional</a:t>
                      </a:r>
                      <a:endParaRPr sz="1100" u="none" strike="noStrike" cap="none" dirty="0">
                        <a:latin typeface="Arial"/>
                        <a:ea typeface="Arial"/>
                        <a:cs typeface="Arial"/>
                        <a:sym typeface="Arial"/>
                      </a:endParaRPr>
                    </a:p>
                  </a:txBody>
                  <a:tcPr marL="76200" marR="76200" marT="50800" marB="50800"/>
                </a:tc>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SEGITTUR – Sociedad Estatal para la Gestión de la Innovación y las Tecnologías Turísticas</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3"/>
                  </a:ext>
                </a:extLst>
              </a:tr>
              <a:tr h="265201">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Marco técnico de interoperabilidad</a:t>
                      </a:r>
                      <a:endParaRPr sz="1100" u="none" strike="noStrike" cap="none">
                        <a:latin typeface="Arial"/>
                        <a:ea typeface="Arial"/>
                        <a:cs typeface="Arial"/>
                        <a:sym typeface="Arial"/>
                      </a:endParaRPr>
                    </a:p>
                  </a:txBody>
                  <a:tcPr marL="76200" marR="76200" marT="50800" marB="50800"/>
                </a:tc>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Estándar UNE 178503 y Nodo Central PID de SEGITTUR</a:t>
                      </a:r>
                      <a:endParaRPr sz="1100" u="none" strike="noStrike" cap="none">
                        <a:latin typeface="Arial"/>
                        <a:ea typeface="Arial"/>
                        <a:cs typeface="Arial"/>
                        <a:sym typeface="Arial"/>
                      </a:endParaRPr>
                    </a:p>
                  </a:txBody>
                  <a:tcPr marL="76200" marR="76200" marT="50800" marB="50800"/>
                </a:tc>
                <a:extLst>
                  <a:ext uri="{0D108BD9-81ED-4DB2-BD59-A6C34878D82A}">
                    <a16:rowId xmlns:a16="http://schemas.microsoft.com/office/drawing/2014/main" val="10004"/>
                  </a:ext>
                </a:extLst>
              </a:tr>
              <a:tr h="265201">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a:t>Marco normativo de datos</a:t>
                      </a:r>
                      <a:endParaRPr sz="1100" u="none" strike="noStrike" cap="none">
                        <a:latin typeface="Arial"/>
                        <a:ea typeface="Arial"/>
                        <a:cs typeface="Arial"/>
                        <a:sym typeface="Arial"/>
                      </a:endParaRPr>
                    </a:p>
                  </a:txBody>
                  <a:tcPr marL="76200" marR="76200" marT="50800" marB="50800"/>
                </a:tc>
                <a:tc>
                  <a:txBody>
                    <a:bodyPr/>
                    <a:lstStyle/>
                    <a:p>
                      <a:pPr marL="0" marR="0" lvl="0" indent="0" algn="l" rtl="0">
                        <a:lnSpc>
                          <a:spcPct val="100000"/>
                        </a:lnSpc>
                        <a:spcBef>
                          <a:spcPts val="0"/>
                        </a:spcBef>
                        <a:spcAft>
                          <a:spcPts val="0"/>
                        </a:spcAft>
                        <a:buClr>
                          <a:schemeClr val="dk1"/>
                        </a:buClr>
                        <a:buSzPts val="1050"/>
                        <a:buFont typeface="Open Sans Light"/>
                        <a:buNone/>
                      </a:pPr>
                      <a:r>
                        <a:rPr lang="es-ES" sz="1050" u="none" strike="noStrike" cap="none" dirty="0"/>
                        <a:t>ENS (Esquema Nacional de Seguridad), RGPD, normativa de reutilización de datos públicos</a:t>
                      </a:r>
                      <a:endParaRPr sz="1100" u="none" strike="noStrike" cap="none" dirty="0">
                        <a:latin typeface="Arial"/>
                        <a:ea typeface="Arial"/>
                        <a:cs typeface="Arial"/>
                        <a:sym typeface="Arial"/>
                      </a:endParaRPr>
                    </a:p>
                  </a:txBody>
                  <a:tcPr marL="76200" marR="76200" marT="50800" marB="508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153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body" idx="1"/>
          </p:nvPr>
        </p:nvSpPr>
        <p:spPr>
          <a:xfrm>
            <a:off x="1450147" y="1696470"/>
            <a:ext cx="10329711"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00"/>
              <a:buNone/>
            </a:pPr>
            <a:r>
              <a:rPr lang="es-ES" sz="1600" b="1" dirty="0">
                <a:solidFill>
                  <a:srgbClr val="1F4E79"/>
                </a:solidFill>
              </a:rPr>
              <a:t>Las fuentes de datos: de dónde viene la información</a:t>
            </a:r>
            <a:endParaRPr dirty="0"/>
          </a:p>
          <a:p>
            <a:pPr marL="228600" lvl="0" indent="-228600" algn="just" rtl="0">
              <a:lnSpc>
                <a:spcPct val="100000"/>
              </a:lnSpc>
              <a:spcBef>
                <a:spcPts val="1200"/>
              </a:spcBef>
              <a:spcAft>
                <a:spcPts val="0"/>
              </a:spcAft>
              <a:buClr>
                <a:schemeClr val="dk1"/>
              </a:buClr>
              <a:buSzPts val="1200"/>
              <a:buChar char="•"/>
            </a:pPr>
            <a:r>
              <a:rPr lang="es-ES" sz="1200" dirty="0"/>
              <a:t>La PID Málaga no genera datos por sí sola. Su valor está en su capacidad de integrar datos procedentes de múltiples fuentes externas —hasta decenas de sistemas distintos— y presentarlos de forma coherente y unificada. Conocer las principales fuentes de datos te ayuda a entender qué cubre cada indicador y cuáles son sus limitaciones naturales.</a:t>
            </a:r>
            <a:endParaRPr sz="1200" dirty="0"/>
          </a:p>
          <a:p>
            <a:pPr marL="228600" lvl="0" indent="-228600" algn="just" rtl="0">
              <a:lnSpc>
                <a:spcPct val="100000"/>
              </a:lnSpc>
              <a:spcBef>
                <a:spcPts val="1200"/>
              </a:spcBef>
              <a:spcAft>
                <a:spcPts val="0"/>
              </a:spcAft>
              <a:buClr>
                <a:schemeClr val="dk1"/>
              </a:buClr>
              <a:buSzPts val="1200"/>
              <a:buChar char="•"/>
            </a:pPr>
            <a:r>
              <a:rPr lang="es-ES" sz="1200" dirty="0"/>
              <a:t>Las fuentes se dividen en dos grandes categorías: </a:t>
            </a:r>
            <a:endParaRPr dirty="0"/>
          </a:p>
          <a:p>
            <a:pPr marL="685800" lvl="1" indent="-228600" algn="just" rtl="0">
              <a:lnSpc>
                <a:spcPct val="100000"/>
              </a:lnSpc>
              <a:spcBef>
                <a:spcPts val="1200"/>
              </a:spcBef>
              <a:spcAft>
                <a:spcPts val="0"/>
              </a:spcAft>
              <a:buClr>
                <a:schemeClr val="dk1"/>
              </a:buClr>
              <a:buSzPts val="1200"/>
              <a:buChar char="•"/>
            </a:pPr>
            <a:r>
              <a:rPr lang="es-ES" sz="1200" dirty="0"/>
              <a:t>fuentes automáticas (que envían datos sin intervención humana, como sensores </a:t>
            </a:r>
            <a:r>
              <a:rPr lang="es-ES" sz="1200" dirty="0" err="1"/>
              <a:t>IoT</a:t>
            </a:r>
            <a:r>
              <a:rPr lang="es-ES" sz="1200" dirty="0"/>
              <a:t> o </a:t>
            </a:r>
            <a:r>
              <a:rPr lang="es-ES" sz="1200" dirty="0" err="1"/>
              <a:t>APIs</a:t>
            </a:r>
            <a:r>
              <a:rPr lang="es-ES" sz="1200" dirty="0"/>
              <a:t> estadísticas públicas y privadas) </a:t>
            </a:r>
            <a:endParaRPr dirty="0"/>
          </a:p>
          <a:p>
            <a:pPr marL="685800" lvl="1" indent="-228600" algn="just" rtl="0">
              <a:lnSpc>
                <a:spcPct val="100000"/>
              </a:lnSpc>
              <a:spcBef>
                <a:spcPts val="1200"/>
              </a:spcBef>
              <a:spcAft>
                <a:spcPts val="0"/>
              </a:spcAft>
              <a:buClr>
                <a:schemeClr val="dk1"/>
              </a:buClr>
              <a:buSzPts val="1200"/>
              <a:buChar char="•"/>
            </a:pPr>
            <a:r>
              <a:rPr lang="es-ES" sz="1200" dirty="0"/>
              <a:t>fuentes manuales o declarativas (datos introducidos por personas a través de formularios o encuestas por empresas y profesionales del sector turístico –datos de actividad y datos/contenidos de su establecimiento-, ciudadanos y turistas). </a:t>
            </a:r>
            <a:endParaRPr dirty="0"/>
          </a:p>
        </p:txBody>
      </p:sp>
      <p:sp>
        <p:nvSpPr>
          <p:cNvPr id="398" name="Google Shape;398;p32"/>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5</a:t>
            </a:fld>
            <a:endParaRPr/>
          </a:p>
        </p:txBody>
      </p:sp>
      <p:graphicFrame>
        <p:nvGraphicFramePr>
          <p:cNvPr id="399" name="Google Shape;399;p32"/>
          <p:cNvGraphicFramePr/>
          <p:nvPr/>
        </p:nvGraphicFramePr>
        <p:xfrm>
          <a:off x="1664491" y="4238737"/>
          <a:ext cx="9901025" cy="1828800"/>
        </p:xfrm>
        <a:graphic>
          <a:graphicData uri="http://schemas.openxmlformats.org/drawingml/2006/table">
            <a:tbl>
              <a:tblPr firstRow="1" bandRow="1">
                <a:noFill/>
              </a:tblPr>
              <a:tblGrid>
                <a:gridCol w="2224475">
                  <a:extLst>
                    <a:ext uri="{9D8B030D-6E8A-4147-A177-3AD203B41FA5}">
                      <a16:colId xmlns:a16="http://schemas.microsoft.com/office/drawing/2014/main" val="20000"/>
                    </a:ext>
                  </a:extLst>
                </a:gridCol>
                <a:gridCol w="5199950">
                  <a:extLst>
                    <a:ext uri="{9D8B030D-6E8A-4147-A177-3AD203B41FA5}">
                      <a16:colId xmlns:a16="http://schemas.microsoft.com/office/drawing/2014/main" val="20001"/>
                    </a:ext>
                  </a:extLst>
                </a:gridCol>
                <a:gridCol w="2476600">
                  <a:extLst>
                    <a:ext uri="{9D8B030D-6E8A-4147-A177-3AD203B41FA5}">
                      <a16:colId xmlns:a16="http://schemas.microsoft.com/office/drawing/2014/main" val="20002"/>
                    </a:ext>
                  </a:extLst>
                </a:gridCol>
              </a:tblGrid>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b="1" u="none" strike="noStrike" cap="none"/>
                        <a:t>Categoría</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b="1" u="none" strike="noStrike" cap="none"/>
                        <a:t>Fuentes principales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b="1" u="none" strike="noStrike" cap="none"/>
                        <a:t>Frecuencia de actualización</a:t>
                      </a:r>
                      <a:r>
                        <a:rPr lang="es-ES" sz="1000" b="1" u="none" strike="noStrike" cap="none" baseline="30000"/>
                        <a:t>(*)</a:t>
                      </a:r>
                      <a:endParaRPr sz="1400" u="none" strike="noStrike" cap="none"/>
                    </a:p>
                  </a:txBody>
                  <a:tcPr marL="76200" marR="76200" marT="38100" marB="3810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Estadísticas turísticas oficiales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INE (Encuesta Ocupación Hotelera, FRONTUR), Turespaña, Observatorio STO Málaga</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Mensual / Trimestral / Anual</a:t>
                      </a:r>
                      <a:endParaRPr sz="1400" u="none" strike="noStrike" cap="none"/>
                    </a:p>
                  </a:txBody>
                  <a:tcPr marL="76200" marR="76200" marT="38100" marB="3810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Datos económicos del turismo</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Informe STO Málaga, AEAT (fiscalidad turística), Cámaras de Comercio</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Mensual / Anual</a:t>
                      </a:r>
                      <a:endParaRPr sz="1400" u="none" strike="noStrike" cap="none"/>
                    </a:p>
                  </a:txBody>
                  <a:tcPr marL="76200" marR="76200" marT="38100" marB="3810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Sensores ambientales IoT</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dirty="0"/>
                        <a:t>Estaciones calidad del aire (Red de Vigilancia), sensores pluviométricos, balizas marinas</a:t>
                      </a:r>
                      <a:endParaRPr sz="1400" u="none" strike="noStrike" cap="none" dirty="0"/>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Tiempo real / Cada 15 min</a:t>
                      </a:r>
                      <a:endParaRPr sz="1400" u="none" strike="noStrike" cap="none"/>
                    </a:p>
                  </a:txBody>
                  <a:tcPr marL="76200" marR="76200" marT="38100" marB="38100"/>
                </a:tc>
                <a:extLst>
                  <a:ext uri="{0D108BD9-81ED-4DB2-BD59-A6C34878D82A}">
                    <a16:rowId xmlns:a16="http://schemas.microsoft.com/office/drawing/2014/main" val="10003"/>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Seguridad pública</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GESPOL (Policía Local), sistema de incidencias de vía pública</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Tiempo real / Diario</a:t>
                      </a:r>
                      <a:endParaRPr sz="1400" u="none" strike="noStrike" cap="none"/>
                    </a:p>
                  </a:txBody>
                  <a:tcPr marL="76200" marR="76200" marT="38100" marB="38100"/>
                </a:tc>
                <a:extLst>
                  <a:ext uri="{0D108BD9-81ED-4DB2-BD59-A6C34878D82A}">
                    <a16:rowId xmlns:a16="http://schemas.microsoft.com/office/drawing/2014/main" val="10004"/>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Movilidad y aforos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Sensores de conteo peatonal, cámaras de aforo en accesos a monumentos y playas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Tiempo real / Horario</a:t>
                      </a:r>
                      <a:endParaRPr sz="1400" u="none" strike="noStrike" cap="none"/>
                    </a:p>
                  </a:txBody>
                  <a:tcPr marL="76200" marR="76200" marT="38100" marB="38100"/>
                </a:tc>
                <a:extLst>
                  <a:ext uri="{0D108BD9-81ED-4DB2-BD59-A6C34878D82A}">
                    <a16:rowId xmlns:a16="http://schemas.microsoft.com/office/drawing/2014/main" val="10005"/>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Datos empresariales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Portal Profesional (aportación voluntaria de empresas turísticas)</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Continuo / Según campaña</a:t>
                      </a:r>
                      <a:endParaRPr sz="1400" u="none" strike="noStrike" cap="none"/>
                    </a:p>
                  </a:txBody>
                  <a:tcPr marL="76200" marR="76200" marT="38100" marB="38100"/>
                </a:tc>
                <a:extLst>
                  <a:ext uri="{0D108BD9-81ED-4DB2-BD59-A6C34878D82A}">
                    <a16:rowId xmlns:a16="http://schemas.microsoft.com/office/drawing/2014/main" val="10006"/>
                  </a:ext>
                </a:extLst>
              </a:tr>
              <a:tr h="127000">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Datos de satisfacción</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a:t>Encuestas digitales, valoraciones en plataformas de reseñas (Google, TripAdvisor)</a:t>
                      </a:r>
                      <a:endParaRPr sz="1400" u="none" strike="noStrike" cap="none"/>
                    </a:p>
                  </a:txBody>
                  <a:tcPr marL="76200" marR="76200" marT="38100" marB="38100"/>
                </a:tc>
                <a:tc>
                  <a:txBody>
                    <a:bodyPr/>
                    <a:lstStyle/>
                    <a:p>
                      <a:pPr marL="0" marR="0" lvl="0" indent="0" algn="l" rtl="0">
                        <a:lnSpc>
                          <a:spcPct val="100000"/>
                        </a:lnSpc>
                        <a:spcBef>
                          <a:spcPts val="0"/>
                        </a:spcBef>
                        <a:spcAft>
                          <a:spcPts val="0"/>
                        </a:spcAft>
                        <a:buClr>
                          <a:schemeClr val="dk1"/>
                        </a:buClr>
                        <a:buSzPts val="1000"/>
                        <a:buFont typeface="Open Sans Light"/>
                        <a:buNone/>
                      </a:pPr>
                      <a:r>
                        <a:rPr lang="es-ES" sz="1000" u="none" strike="noStrike" cap="none" dirty="0"/>
                        <a:t>Continuo / Mensual</a:t>
                      </a:r>
                      <a:endParaRPr sz="1400" u="none" strike="noStrike" cap="none" dirty="0"/>
                    </a:p>
                  </a:txBody>
                  <a:tcPr marL="76200" marR="76200" marT="38100" marB="38100"/>
                </a:tc>
                <a:extLst>
                  <a:ext uri="{0D108BD9-81ED-4DB2-BD59-A6C34878D82A}">
                    <a16:rowId xmlns:a16="http://schemas.microsoft.com/office/drawing/2014/main" val="10007"/>
                  </a:ext>
                </a:extLst>
              </a:tr>
            </a:tbl>
          </a:graphicData>
        </a:graphic>
      </p:graphicFrame>
      <p:sp>
        <p:nvSpPr>
          <p:cNvPr id="401" name="Google Shape;401;p32"/>
          <p:cNvSpPr txBox="1"/>
          <p:nvPr/>
        </p:nvSpPr>
        <p:spPr>
          <a:xfrm>
            <a:off x="9005777" y="6131057"/>
            <a:ext cx="28664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baseline="30000">
                <a:solidFill>
                  <a:schemeClr val="dk1"/>
                </a:solidFill>
                <a:latin typeface="Open Sans Light"/>
                <a:ea typeface="Open Sans Light"/>
                <a:cs typeface="Open Sans Light"/>
                <a:sym typeface="Open Sans Light"/>
              </a:rPr>
              <a:t>(*)</a:t>
            </a:r>
            <a:r>
              <a:rPr lang="es-ES" sz="1200" b="0" i="0" u="none" strike="noStrike" cap="none">
                <a:solidFill>
                  <a:schemeClr val="dk1"/>
                </a:solidFill>
                <a:latin typeface="Open Sans Light"/>
                <a:ea typeface="Open Sans Light"/>
                <a:cs typeface="Open Sans Light"/>
                <a:sym typeface="Open Sans Light"/>
              </a:rPr>
              <a:t> </a:t>
            </a:r>
            <a:r>
              <a:rPr lang="es-ES" sz="1000" b="0" i="0" u="none" strike="noStrike" cap="none">
                <a:solidFill>
                  <a:schemeClr val="dk1"/>
                </a:solidFill>
                <a:latin typeface="Open Sans Light"/>
                <a:ea typeface="Open Sans Light"/>
                <a:cs typeface="Open Sans Light"/>
                <a:sym typeface="Open Sans Light"/>
              </a:rPr>
              <a:t>La frecuencia de actualización es orientativa.</a:t>
            </a:r>
            <a:endParaRPr sz="1400" b="0" i="0" u="none" strike="noStrike" cap="none">
              <a:solidFill>
                <a:srgbClr val="000000"/>
              </a:solidFill>
              <a:latin typeface="Arial"/>
              <a:ea typeface="Arial"/>
              <a:cs typeface="Arial"/>
              <a:sym typeface="Arial"/>
            </a:endParaRPr>
          </a:p>
        </p:txBody>
      </p:sp>
      <p:sp>
        <p:nvSpPr>
          <p:cNvPr id="4" name="Title 1">
            <a:extLst>
              <a:ext uri="{FF2B5EF4-FFF2-40B4-BE49-F238E27FC236}">
                <a16:creationId xmlns:a16="http://schemas.microsoft.com/office/drawing/2014/main" id="{DC1BCEEE-7D8B-CA01-7C77-DEBAAEBCC0F1}"/>
              </a:ext>
            </a:extLst>
          </p:cNvPr>
          <p:cNvSpPr>
            <a:spLocks noGrp="1"/>
          </p:cNvSpPr>
          <p:nvPr>
            <p:ph type="title"/>
          </p:nvPr>
        </p:nvSpPr>
        <p:spPr>
          <a:xfrm>
            <a:off x="1468815" y="503852"/>
            <a:ext cx="9150675" cy="1427585"/>
          </a:xfrm>
        </p:spPr>
        <p:txBody>
          <a:bodyPr/>
          <a:lstStyle/>
          <a:p>
            <a:r>
              <a:rPr lang="es-ES" dirty="0"/>
              <a:t>Qué es la Plataforma Inteligente de Destino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A99DACCF-23E9-4240-B923-501C401DB954}"/>
            </a:ext>
          </a:extLst>
        </p:cNvPr>
        <p:cNvGrpSpPr/>
        <p:nvPr/>
      </p:nvGrpSpPr>
      <p:grpSpPr>
        <a:xfrm>
          <a:off x="0" y="0"/>
          <a:ext cx="0" cy="0"/>
          <a:chOff x="0" y="0"/>
          <a:chExt cx="0" cy="0"/>
        </a:xfrm>
      </p:grpSpPr>
      <p:sp>
        <p:nvSpPr>
          <p:cNvPr id="397" name="Google Shape;397;p32">
            <a:extLst>
              <a:ext uri="{FF2B5EF4-FFF2-40B4-BE49-F238E27FC236}">
                <a16:creationId xmlns:a16="http://schemas.microsoft.com/office/drawing/2014/main" id="{9D834C9C-E65D-70F6-F345-58992B482C66}"/>
              </a:ext>
            </a:extLst>
          </p:cNvPr>
          <p:cNvSpPr txBox="1">
            <a:spLocks noGrp="1"/>
          </p:cNvSpPr>
          <p:nvPr>
            <p:ph type="body" idx="1"/>
          </p:nvPr>
        </p:nvSpPr>
        <p:spPr>
          <a:xfrm>
            <a:off x="1450152" y="1888382"/>
            <a:ext cx="10329711" cy="41194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1F4E79"/>
              </a:buClr>
              <a:buSzPts val="1600"/>
              <a:buNone/>
            </a:pPr>
            <a:r>
              <a:rPr lang="es-ES" sz="1600" b="1" dirty="0">
                <a:solidFill>
                  <a:srgbClr val="1F4E79"/>
                </a:solidFill>
              </a:rPr>
              <a:t>Tipo de Datos</a:t>
            </a:r>
            <a:endParaRPr dirty="0"/>
          </a:p>
        </p:txBody>
      </p:sp>
      <p:sp>
        <p:nvSpPr>
          <p:cNvPr id="398" name="Google Shape;398;p32">
            <a:extLst>
              <a:ext uri="{FF2B5EF4-FFF2-40B4-BE49-F238E27FC236}">
                <a16:creationId xmlns:a16="http://schemas.microsoft.com/office/drawing/2014/main" id="{310DAAA6-BA29-8E37-0F6A-6C34200B221D}"/>
              </a:ext>
            </a:extLst>
          </p:cNvPr>
          <p:cNvSpPr txBox="1">
            <a:spLocks noGrp="1"/>
          </p:cNvSpPr>
          <p:nvPr>
            <p:ph type="sldNum" idx="12"/>
          </p:nvPr>
        </p:nvSpPr>
        <p:spPr>
          <a:xfrm>
            <a:off x="412136" y="5943601"/>
            <a:ext cx="968983" cy="6519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s-ES"/>
              <a:t>6</a:t>
            </a:fld>
            <a:endParaRPr/>
          </a:p>
        </p:txBody>
      </p:sp>
      <p:sp>
        <p:nvSpPr>
          <p:cNvPr id="401" name="Google Shape;401;p32">
            <a:extLst>
              <a:ext uri="{FF2B5EF4-FFF2-40B4-BE49-F238E27FC236}">
                <a16:creationId xmlns:a16="http://schemas.microsoft.com/office/drawing/2014/main" id="{F48E3CC5-7A89-095A-FC45-3D9D80E5AEC8}"/>
              </a:ext>
            </a:extLst>
          </p:cNvPr>
          <p:cNvSpPr txBox="1"/>
          <p:nvPr/>
        </p:nvSpPr>
        <p:spPr>
          <a:xfrm>
            <a:off x="9005777" y="6131057"/>
            <a:ext cx="28664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baseline="30000">
                <a:solidFill>
                  <a:schemeClr val="dk1"/>
                </a:solidFill>
                <a:latin typeface="Open Sans Light"/>
                <a:ea typeface="Open Sans Light"/>
                <a:cs typeface="Open Sans Light"/>
                <a:sym typeface="Open Sans Light"/>
              </a:rPr>
              <a:t>(*)</a:t>
            </a:r>
            <a:r>
              <a:rPr lang="es-ES" sz="1200" b="0" i="0" u="none" strike="noStrike" cap="none">
                <a:solidFill>
                  <a:schemeClr val="dk1"/>
                </a:solidFill>
                <a:latin typeface="Open Sans Light"/>
                <a:ea typeface="Open Sans Light"/>
                <a:cs typeface="Open Sans Light"/>
                <a:sym typeface="Open Sans Light"/>
              </a:rPr>
              <a:t> </a:t>
            </a:r>
            <a:r>
              <a:rPr lang="es-ES" sz="1000" b="0" i="0" u="none" strike="noStrike" cap="none">
                <a:solidFill>
                  <a:schemeClr val="dk1"/>
                </a:solidFill>
                <a:latin typeface="Open Sans Light"/>
                <a:ea typeface="Open Sans Light"/>
                <a:cs typeface="Open Sans Light"/>
                <a:sym typeface="Open Sans Light"/>
              </a:rPr>
              <a:t>La frecuencia de actualización es orientativa.</a:t>
            </a:r>
            <a:endParaRPr sz="1400" b="0" i="0" u="none" strike="noStrike" cap="none">
              <a:solidFill>
                <a:srgbClr val="000000"/>
              </a:solidFill>
              <a:latin typeface="Arial"/>
              <a:ea typeface="Arial"/>
              <a:cs typeface="Arial"/>
              <a:sym typeface="Arial"/>
            </a:endParaRPr>
          </a:p>
        </p:txBody>
      </p:sp>
      <p:sp>
        <p:nvSpPr>
          <p:cNvPr id="4" name="Title 1">
            <a:extLst>
              <a:ext uri="{FF2B5EF4-FFF2-40B4-BE49-F238E27FC236}">
                <a16:creationId xmlns:a16="http://schemas.microsoft.com/office/drawing/2014/main" id="{131E9830-1ED5-FE7C-CB52-3C13D8945241}"/>
              </a:ext>
            </a:extLst>
          </p:cNvPr>
          <p:cNvSpPr>
            <a:spLocks noGrp="1"/>
          </p:cNvSpPr>
          <p:nvPr>
            <p:ph type="title"/>
          </p:nvPr>
        </p:nvSpPr>
        <p:spPr>
          <a:xfrm>
            <a:off x="1468815" y="503852"/>
            <a:ext cx="9150675" cy="1427585"/>
          </a:xfrm>
        </p:spPr>
        <p:txBody>
          <a:bodyPr/>
          <a:lstStyle/>
          <a:p>
            <a:r>
              <a:rPr lang="es-ES" dirty="0"/>
              <a:t>Qué es la Plataforma Inteligente de Destino</a:t>
            </a:r>
          </a:p>
        </p:txBody>
      </p:sp>
      <p:graphicFrame>
        <p:nvGraphicFramePr>
          <p:cNvPr id="2" name="Google Shape;164;p9">
            <a:extLst>
              <a:ext uri="{FF2B5EF4-FFF2-40B4-BE49-F238E27FC236}">
                <a16:creationId xmlns:a16="http://schemas.microsoft.com/office/drawing/2014/main" id="{E0FD04F3-D2DB-7D7D-C219-05106F1F4182}"/>
              </a:ext>
            </a:extLst>
          </p:cNvPr>
          <p:cNvGraphicFramePr/>
          <p:nvPr>
            <p:extLst>
              <p:ext uri="{D42A27DB-BD31-4B8C-83A1-F6EECF244321}">
                <p14:modId xmlns:p14="http://schemas.microsoft.com/office/powerpoint/2010/main" val="818252529"/>
              </p:ext>
            </p:extLst>
          </p:nvPr>
        </p:nvGraphicFramePr>
        <p:xfrm>
          <a:off x="1978175" y="2595842"/>
          <a:ext cx="9000000" cy="2082800"/>
        </p:xfrm>
        <a:graphic>
          <a:graphicData uri="http://schemas.openxmlformats.org/drawingml/2006/table">
            <a:tbl>
              <a:tblPr firstRow="1" bandRow="1">
                <a:noFill/>
              </a:tblPr>
              <a:tblGrid>
                <a:gridCol w="3500000">
                  <a:extLst>
                    <a:ext uri="{9D8B030D-6E8A-4147-A177-3AD203B41FA5}">
                      <a16:colId xmlns:a16="http://schemas.microsoft.com/office/drawing/2014/main" val="20000"/>
                    </a:ext>
                  </a:extLst>
                </a:gridCol>
                <a:gridCol w="5500000">
                  <a:extLst>
                    <a:ext uri="{9D8B030D-6E8A-4147-A177-3AD203B41FA5}">
                      <a16:colId xmlns:a16="http://schemas.microsoft.com/office/drawing/2014/main" val="20001"/>
                    </a:ext>
                  </a:extLst>
                </a:gridCol>
              </a:tblGrid>
              <a:tr h="133350">
                <a:tc>
                  <a:txBody>
                    <a:bodyPr/>
                    <a:lstStyle/>
                    <a:p>
                      <a:pPr marL="0" marR="0" lvl="0" indent="0" algn="l" rtl="0">
                        <a:spcBef>
                          <a:spcPts val="0"/>
                        </a:spcBef>
                        <a:spcAft>
                          <a:spcPts val="0"/>
                        </a:spcAft>
                        <a:buClr>
                          <a:schemeClr val="dk1"/>
                        </a:buClr>
                        <a:buSzPts val="1050"/>
                        <a:buFont typeface="Open Sans Light"/>
                        <a:buNone/>
                      </a:pPr>
                      <a:r>
                        <a:rPr lang="es-ES" sz="1050" b="1" u="none" strike="noStrike" cap="none"/>
                        <a:t>Tipo de dato</a:t>
                      </a:r>
                      <a:endParaRPr/>
                    </a:p>
                  </a:txBody>
                  <a:tcPr marL="76200" marR="76200" marT="38100" marB="38100"/>
                </a:tc>
                <a:tc>
                  <a:txBody>
                    <a:bodyPr/>
                    <a:lstStyle/>
                    <a:p>
                      <a:pPr marL="0" marR="0" lvl="0" indent="0" algn="l" rtl="0">
                        <a:spcBef>
                          <a:spcPts val="0"/>
                        </a:spcBef>
                        <a:spcAft>
                          <a:spcPts val="0"/>
                        </a:spcAft>
                        <a:buClr>
                          <a:schemeClr val="dk1"/>
                        </a:buClr>
                        <a:buSzPts val="1050"/>
                        <a:buFont typeface="Open Sans Light"/>
                        <a:buNone/>
                      </a:pPr>
                      <a:r>
                        <a:rPr lang="es-ES" sz="1050" b="1" u="none" strike="noStrike" cap="none"/>
                        <a:t>Descripción</a:t>
                      </a:r>
                      <a:endParaRPr/>
                    </a:p>
                  </a:txBody>
                  <a:tcPr marL="76200" marR="76200" marT="38100" marB="38100"/>
                </a:tc>
                <a:extLst>
                  <a:ext uri="{0D108BD9-81ED-4DB2-BD59-A6C34878D82A}">
                    <a16:rowId xmlns:a16="http://schemas.microsoft.com/office/drawing/2014/main" val="10000"/>
                  </a:ext>
                </a:extLst>
              </a:tr>
              <a:tr h="133350">
                <a:tc>
                  <a:txBody>
                    <a:bodyPr/>
                    <a:lstStyle/>
                    <a:p>
                      <a:pPr marL="0" marR="0" lvl="0" indent="0" algn="l"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Datos ambientales (sensores </a:t>
                      </a:r>
                      <a:r>
                        <a:rPr lang="es-ES" sz="1050" b="1" u="none" strike="noStrike" cap="none" dirty="0" err="1">
                          <a:solidFill>
                            <a:srgbClr val="2C3E50"/>
                          </a:solidFill>
                          <a:latin typeface="Open Sans Light"/>
                          <a:ea typeface="Open Sans Light"/>
                          <a:cs typeface="Open Sans Light"/>
                          <a:sym typeface="Open Sans Light"/>
                        </a:rPr>
                        <a:t>IoT</a:t>
                      </a:r>
                      <a:r>
                        <a:rPr lang="es-ES" sz="1050" b="1" u="none" strike="noStrike" cap="none" dirty="0">
                          <a:solidFill>
                            <a:srgbClr val="2C3E50"/>
                          </a:solidFill>
                          <a:latin typeface="Open Sans Light"/>
                          <a:ea typeface="Open Sans Light"/>
                          <a:cs typeface="Open Sans Light"/>
                          <a:sym typeface="Open Sans Light"/>
                        </a:rPr>
                        <a:t>)</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l"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Temperatura del agua </a:t>
                      </a:r>
                      <a:r>
                        <a:rPr lang="es-ES" sz="1050" u="none" strike="noStrike" cap="none" dirty="0">
                          <a:solidFill>
                            <a:srgbClr val="2C3E50"/>
                          </a:solidFill>
                          <a:latin typeface="Open Sans Light"/>
                          <a:ea typeface="Open Sans Light"/>
                          <a:cs typeface="Open Sans Light"/>
                          <a:sym typeface="Open Sans Light"/>
                        </a:rPr>
                        <a:t>en las playas, concentración de contaminantes en el aire, niveles de ruido por zonas, estado del tráfico en tiempo real. Son datos del entorno físico, sin ninguna información personal.</a:t>
                      </a:r>
                      <a:endParaRPr sz="1100" u="none" strike="noStrike" cap="none" dirty="0">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1"/>
                  </a:ext>
                </a:extLst>
              </a:tr>
              <a:tr h="133350">
                <a:tc>
                  <a:txBody>
                    <a:bodyPr/>
                    <a:lstStyle/>
                    <a:p>
                      <a:pPr marL="0" marR="0" lvl="0" indent="0" algn="l"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Datos de afluencia y movilidad</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l" rtl="0">
                        <a:spcBef>
                          <a:spcPts val="0"/>
                        </a:spcBef>
                        <a:spcAft>
                          <a:spcPts val="0"/>
                        </a:spcAft>
                        <a:buClr>
                          <a:srgbClr val="2C3E50"/>
                        </a:buClr>
                        <a:buSzPts val="1050"/>
                        <a:buFont typeface="Open Sans Light"/>
                        <a:buNone/>
                      </a:pPr>
                      <a:r>
                        <a:rPr lang="es-ES" sz="1050" u="none" strike="noStrike" cap="none">
                          <a:solidFill>
                            <a:srgbClr val="2C3E50"/>
                          </a:solidFill>
                          <a:latin typeface="Open Sans Light"/>
                          <a:ea typeface="Open Sans Light"/>
                          <a:cs typeface="Open Sans Light"/>
                          <a:sym typeface="Open Sans Light"/>
                        </a:rPr>
                        <a:t>Cuántas personas hay en una zona o monumento en un momento dado. Se mide con contadores y cámaras que detectan movimiento, sin identificar a nadie individualmente.</a:t>
                      </a:r>
                      <a:endParaRPr sz="1100" u="none" strike="noStrike" cap="none">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2"/>
                  </a:ext>
                </a:extLst>
              </a:tr>
              <a:tr h="133350">
                <a:tc>
                  <a:txBody>
                    <a:bodyPr/>
                    <a:lstStyle/>
                    <a:p>
                      <a:pPr marL="0" marR="0" lvl="0" indent="0" algn="l"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Datos estadísticos de turismo</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l" rtl="0">
                        <a:spcBef>
                          <a:spcPts val="0"/>
                        </a:spcBef>
                        <a:spcAft>
                          <a:spcPts val="0"/>
                        </a:spcAft>
                        <a:buClr>
                          <a:srgbClr val="2C3E50"/>
                        </a:buClr>
                        <a:buSzPts val="1050"/>
                        <a:buFont typeface="Open Sans Light"/>
                        <a:buNone/>
                      </a:pPr>
                      <a:r>
                        <a:rPr lang="es-ES" sz="1050" u="none" strike="noStrike" cap="none">
                          <a:solidFill>
                            <a:srgbClr val="2C3E50"/>
                          </a:solidFill>
                          <a:latin typeface="Open Sans Light"/>
                          <a:ea typeface="Open Sans Light"/>
                          <a:cs typeface="Open Sans Light"/>
                          <a:sym typeface="Open Sans Light"/>
                        </a:rPr>
                        <a:t>Cuántos visitantes llegaron a Málaga, de dónde vienen, cuántos días se quedan, en qué tipo de alojamiento. Procedentes de fuentes oficiales (INE, Observatorio de Turismo).</a:t>
                      </a:r>
                      <a:endParaRPr sz="1100" u="none" strike="noStrike" cap="none">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3"/>
                  </a:ext>
                </a:extLst>
              </a:tr>
              <a:tr h="133350">
                <a:tc>
                  <a:txBody>
                    <a:bodyPr/>
                    <a:lstStyle/>
                    <a:p>
                      <a:pPr marL="0" marR="0" lvl="0" indent="0" algn="l" rtl="0">
                        <a:spcBef>
                          <a:spcPts val="0"/>
                        </a:spcBef>
                        <a:spcAft>
                          <a:spcPts val="0"/>
                        </a:spcAft>
                        <a:buClr>
                          <a:srgbClr val="2C3E50"/>
                        </a:buClr>
                        <a:buSzPts val="1050"/>
                        <a:buFont typeface="Open Sans Light"/>
                        <a:buNone/>
                      </a:pPr>
                      <a:r>
                        <a:rPr lang="es-ES" sz="1050" b="1" u="none" strike="noStrike" cap="none" dirty="0">
                          <a:solidFill>
                            <a:srgbClr val="2C3E50"/>
                          </a:solidFill>
                          <a:latin typeface="Open Sans Light"/>
                          <a:ea typeface="Open Sans Light"/>
                          <a:cs typeface="Open Sans Light"/>
                          <a:sym typeface="Open Sans Light"/>
                        </a:rPr>
                        <a:t>Datos voluntarios de visitantes</a:t>
                      </a:r>
                      <a:endParaRPr sz="1100" b="1" u="none" strike="noStrike" cap="none" dirty="0">
                        <a:latin typeface="Open Sans Light"/>
                        <a:ea typeface="Open Sans Light"/>
                        <a:cs typeface="Open Sans Light"/>
                        <a:sym typeface="Open Sans Light"/>
                      </a:endParaRPr>
                    </a:p>
                  </a:txBody>
                  <a:tcPr marL="76200" marR="76200" marT="50800" marB="50800"/>
                </a:tc>
                <a:tc>
                  <a:txBody>
                    <a:bodyPr/>
                    <a:lstStyle/>
                    <a:p>
                      <a:pPr marL="0" marR="0" lvl="0" indent="0" algn="l" rtl="0">
                        <a:spcBef>
                          <a:spcPts val="0"/>
                        </a:spcBef>
                        <a:spcAft>
                          <a:spcPts val="0"/>
                        </a:spcAft>
                        <a:buClr>
                          <a:srgbClr val="2C3E50"/>
                        </a:buClr>
                        <a:buSzPts val="1050"/>
                        <a:buFont typeface="Open Sans Light"/>
                        <a:buNone/>
                      </a:pPr>
                      <a:r>
                        <a:rPr lang="es-ES" sz="1050" u="none" strike="noStrike" cap="none" dirty="0">
                          <a:solidFill>
                            <a:srgbClr val="2C3E50"/>
                          </a:solidFill>
                          <a:latin typeface="Open Sans Light"/>
                          <a:ea typeface="Open Sans Light"/>
                          <a:cs typeface="Open Sans Light"/>
                          <a:sym typeface="Open Sans Light"/>
                        </a:rPr>
                        <a:t>Las valoraciones y opiniones que turistas y ciudadanos comparten voluntariamente en la app o en encuestas. Nadie está obligado a compartirlos.</a:t>
                      </a:r>
                      <a:endParaRPr sz="1100" u="none" strike="noStrike" cap="none" dirty="0">
                        <a:latin typeface="Open Sans Light"/>
                        <a:ea typeface="Open Sans Light"/>
                        <a:cs typeface="Open Sans Light"/>
                        <a:sym typeface="Open Sans Light"/>
                      </a:endParaRPr>
                    </a:p>
                  </a:txBody>
                  <a:tcPr marL="76200" marR="76200" marT="50800" marB="508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546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3B1E9-DE03-707F-B26F-3EEA11D3A42C}"/>
            </a:ext>
          </a:extLst>
        </p:cNvPr>
        <p:cNvGrpSpPr/>
        <p:nvPr/>
      </p:nvGrpSpPr>
      <p:grpSpPr>
        <a:xfrm>
          <a:off x="0" y="0"/>
          <a:ext cx="0" cy="0"/>
          <a:chOff x="0" y="0"/>
          <a:chExt cx="0" cy="0"/>
        </a:xfrm>
      </p:grpSpPr>
      <p:sp>
        <p:nvSpPr>
          <p:cNvPr id="99" name="Slide Number">
            <a:extLst>
              <a:ext uri="{FF2B5EF4-FFF2-40B4-BE49-F238E27FC236}">
                <a16:creationId xmlns:a16="http://schemas.microsoft.com/office/drawing/2014/main" id="{A9A4A374-EB15-F642-B7E5-16658BB2775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8" name="Title 1">
            <a:extLst>
              <a:ext uri="{FF2B5EF4-FFF2-40B4-BE49-F238E27FC236}">
                <a16:creationId xmlns:a16="http://schemas.microsoft.com/office/drawing/2014/main" id="{149026C6-DC17-8B01-07FC-1F7CB301112D}"/>
              </a:ext>
            </a:extLst>
          </p:cNvPr>
          <p:cNvSpPr>
            <a:spLocks noGrp="1"/>
          </p:cNvSpPr>
          <p:nvPr>
            <p:ph type="title"/>
          </p:nvPr>
        </p:nvSpPr>
        <p:spPr>
          <a:xfrm>
            <a:off x="1468815" y="503852"/>
            <a:ext cx="9150675" cy="1427585"/>
          </a:xfrm>
        </p:spPr>
        <p:txBody>
          <a:bodyPr/>
          <a:lstStyle/>
          <a:p>
            <a:r>
              <a:rPr lang="es-ES" dirty="0"/>
              <a:t>¿Qué nos permite hacer la PIDM con estos datos?</a:t>
            </a:r>
          </a:p>
        </p:txBody>
      </p:sp>
      <p:sp>
        <p:nvSpPr>
          <p:cNvPr id="7" name="TextBox 6">
            <a:extLst>
              <a:ext uri="{FF2B5EF4-FFF2-40B4-BE49-F238E27FC236}">
                <a16:creationId xmlns:a16="http://schemas.microsoft.com/office/drawing/2014/main" id="{3F802F7A-1237-7D13-D39F-ADF5311D6B8A}"/>
              </a:ext>
            </a:extLst>
          </p:cNvPr>
          <p:cNvSpPr txBox="1"/>
          <p:nvPr/>
        </p:nvSpPr>
        <p:spPr>
          <a:xfrm>
            <a:off x="1381119" y="2406609"/>
            <a:ext cx="4342348" cy="1431161"/>
          </a:xfrm>
          <a:prstGeom prst="rect">
            <a:avLst/>
          </a:prstGeom>
          <a:noFill/>
        </p:spPr>
        <p:txBody>
          <a:bodyPr wrap="square">
            <a:spAutoFit/>
          </a:bodyPr>
          <a:lstStyle/>
          <a:p>
            <a:pPr>
              <a:buNone/>
            </a:pPr>
            <a:r>
              <a:rPr lang="en-US" sz="1500" b="1" dirty="0" err="1">
                <a:solidFill>
                  <a:srgbClr val="1F4E79"/>
                </a:solidFill>
              </a:rPr>
              <a:t>Conoce</a:t>
            </a:r>
            <a:r>
              <a:rPr lang="en-US" sz="1500" b="1" dirty="0">
                <a:solidFill>
                  <a:srgbClr val="1F4E79"/>
                </a:solidFill>
              </a:rPr>
              <a:t> el </a:t>
            </a:r>
            <a:r>
              <a:rPr lang="en-US" sz="1500" b="1" dirty="0" err="1">
                <a:solidFill>
                  <a:srgbClr val="1F4E79"/>
                </a:solidFill>
              </a:rPr>
              <a:t>destino</a:t>
            </a:r>
            <a:r>
              <a:rPr lang="en-US" sz="1500" b="1" dirty="0">
                <a:solidFill>
                  <a:srgbClr val="1F4E79"/>
                </a:solidFill>
              </a:rPr>
              <a:t> </a:t>
            </a:r>
            <a:r>
              <a:rPr lang="en-US" sz="1500" b="1" dirty="0" err="1">
                <a:solidFill>
                  <a:srgbClr val="1F4E79"/>
                </a:solidFill>
              </a:rPr>
              <a:t>en</a:t>
            </a:r>
            <a:r>
              <a:rPr lang="en-US" sz="1500" b="1" dirty="0">
                <a:solidFill>
                  <a:srgbClr val="1F4E79"/>
                </a:solidFill>
              </a:rPr>
              <a:t> </a:t>
            </a:r>
            <a:r>
              <a:rPr lang="en-US" sz="1500" b="1" dirty="0" err="1">
                <a:solidFill>
                  <a:srgbClr val="1F4E79"/>
                </a:solidFill>
              </a:rPr>
              <a:t>tiempo</a:t>
            </a:r>
            <a:r>
              <a:rPr lang="en-US" sz="1500" b="1" dirty="0">
                <a:solidFill>
                  <a:srgbClr val="1F4E79"/>
                </a:solidFill>
              </a:rPr>
              <a:t> real (</a:t>
            </a:r>
            <a:r>
              <a:rPr lang="en-US" sz="1500" b="1" dirty="0" err="1">
                <a:solidFill>
                  <a:srgbClr val="1F4E79"/>
                </a:solidFill>
              </a:rPr>
              <a:t>detecta</a:t>
            </a:r>
            <a:r>
              <a:rPr lang="en-US" sz="1500" b="1" dirty="0">
                <a:solidFill>
                  <a:srgbClr val="1F4E79"/>
                </a:solidFill>
              </a:rPr>
              <a:t>)</a:t>
            </a:r>
            <a:br>
              <a:rPr lang="en-US" sz="1200" dirty="0"/>
            </a:br>
            <a:r>
              <a:rPr lang="en-US" sz="1200" dirty="0" err="1"/>
              <a:t>Sensores</a:t>
            </a:r>
            <a:r>
              <a:rPr lang="en-US" sz="1200" dirty="0"/>
              <a:t> IoT, </a:t>
            </a:r>
            <a:r>
              <a:rPr lang="en-US" sz="1200" dirty="0" err="1"/>
              <a:t>aforos</a:t>
            </a:r>
            <a:r>
              <a:rPr lang="en-US" sz="1200" dirty="0"/>
              <a:t>, </a:t>
            </a:r>
            <a:r>
              <a:rPr lang="en-US" sz="1200" dirty="0" err="1"/>
              <a:t>calidad</a:t>
            </a:r>
            <a:r>
              <a:rPr lang="en-US" sz="1200" dirty="0"/>
              <a:t> del </a:t>
            </a:r>
            <a:r>
              <a:rPr lang="en-US" sz="1200" dirty="0" err="1"/>
              <a:t>aire</a:t>
            </a:r>
            <a:r>
              <a:rPr lang="en-US" sz="1200" dirty="0"/>
              <a:t>, </a:t>
            </a:r>
            <a:r>
              <a:rPr lang="en-US" sz="1200" dirty="0" err="1"/>
              <a:t>temperatura</a:t>
            </a:r>
            <a:r>
              <a:rPr lang="en-US" sz="1200" dirty="0"/>
              <a:t> del </a:t>
            </a:r>
            <a:r>
              <a:rPr lang="en-US" sz="1200" dirty="0" err="1"/>
              <a:t>agua</a:t>
            </a:r>
            <a:r>
              <a:rPr lang="en-US" sz="1200" dirty="0"/>
              <a:t>, </a:t>
            </a:r>
            <a:r>
              <a:rPr lang="en-US" sz="1200" dirty="0" err="1"/>
              <a:t>tráfico</a:t>
            </a:r>
            <a:r>
              <a:rPr lang="en-US" sz="1200" dirty="0"/>
              <a:t>. La </a:t>
            </a:r>
            <a:r>
              <a:rPr lang="en-US" sz="1200" dirty="0" err="1"/>
              <a:t>plataforma</a:t>
            </a:r>
            <a:r>
              <a:rPr lang="en-US" sz="1200" dirty="0"/>
              <a:t> sabe lo </a:t>
            </a:r>
            <a:r>
              <a:rPr lang="en-US" sz="1200" dirty="0" err="1"/>
              <a:t>que</a:t>
            </a:r>
            <a:r>
              <a:rPr lang="en-US" sz="1200" dirty="0"/>
              <a:t> </a:t>
            </a:r>
            <a:r>
              <a:rPr lang="en-US" sz="1200" dirty="0" err="1"/>
              <a:t>está</a:t>
            </a:r>
            <a:r>
              <a:rPr lang="en-US" sz="1200" dirty="0"/>
              <a:t> </a:t>
            </a:r>
            <a:r>
              <a:rPr lang="en-US" sz="1200" dirty="0" err="1"/>
              <a:t>pasando</a:t>
            </a:r>
            <a:r>
              <a:rPr lang="en-US" sz="1200" dirty="0"/>
              <a:t> </a:t>
            </a:r>
            <a:r>
              <a:rPr lang="en-US" sz="1200" dirty="0" err="1"/>
              <a:t>en</a:t>
            </a:r>
            <a:r>
              <a:rPr lang="en-US" sz="1200" dirty="0"/>
              <a:t> Málaga </a:t>
            </a:r>
            <a:r>
              <a:rPr lang="en-US" sz="1200" dirty="0" err="1"/>
              <a:t>en</a:t>
            </a:r>
            <a:r>
              <a:rPr lang="en-US" sz="1200" dirty="0"/>
              <a:t> </a:t>
            </a:r>
            <a:r>
              <a:rPr lang="en-US" sz="1200" dirty="0" err="1"/>
              <a:t>cada</a:t>
            </a:r>
            <a:r>
              <a:rPr lang="en-US" sz="1200" dirty="0"/>
              <a:t> </a:t>
            </a:r>
            <a:r>
              <a:rPr lang="en-US" sz="1200" dirty="0" err="1"/>
              <a:t>momento</a:t>
            </a:r>
            <a:r>
              <a:rPr lang="en-US" sz="1200" dirty="0"/>
              <a:t>.</a:t>
            </a:r>
          </a:p>
          <a:p>
            <a:pPr>
              <a:buNone/>
            </a:pPr>
            <a:br>
              <a:rPr lang="en-US" sz="1200" dirty="0"/>
            </a:br>
            <a:r>
              <a:rPr lang="en-US" sz="1200" i="1" dirty="0" err="1"/>
              <a:t>Ejemplo</a:t>
            </a:r>
            <a:r>
              <a:rPr lang="en-US" sz="1200" i="1" dirty="0"/>
              <a:t>: el </a:t>
            </a:r>
            <a:r>
              <a:rPr lang="en-US" sz="1200" i="1" dirty="0" err="1"/>
              <a:t>sistema</a:t>
            </a:r>
            <a:r>
              <a:rPr lang="en-US" sz="1200" i="1" dirty="0"/>
              <a:t> </a:t>
            </a:r>
            <a:r>
              <a:rPr lang="en-US" sz="1200" i="1" dirty="0" err="1"/>
              <a:t>detecta</a:t>
            </a:r>
            <a:r>
              <a:rPr lang="en-US" sz="1200" i="1" dirty="0"/>
              <a:t> </a:t>
            </a:r>
            <a:r>
              <a:rPr lang="en-US" sz="1200" i="1" dirty="0" err="1"/>
              <a:t>que</a:t>
            </a:r>
            <a:r>
              <a:rPr lang="en-US" sz="1200" i="1" dirty="0"/>
              <a:t> la Malagueta </a:t>
            </a:r>
            <a:r>
              <a:rPr lang="en-US" sz="1200" i="1" dirty="0" err="1"/>
              <a:t>está</a:t>
            </a:r>
            <a:r>
              <a:rPr lang="en-US" sz="1200" i="1" dirty="0"/>
              <a:t> al 90% de </a:t>
            </a:r>
            <a:r>
              <a:rPr lang="en-US" sz="1200" i="1" dirty="0" err="1"/>
              <a:t>capacidad</a:t>
            </a:r>
            <a:r>
              <a:rPr lang="en-US" sz="1200" i="1" dirty="0"/>
              <a:t> y </a:t>
            </a:r>
            <a:r>
              <a:rPr lang="en-US" sz="1200" i="1" dirty="0" err="1"/>
              <a:t>activa</a:t>
            </a:r>
            <a:r>
              <a:rPr lang="en-US" sz="1200" i="1" dirty="0"/>
              <a:t> </a:t>
            </a:r>
            <a:r>
              <a:rPr lang="en-US" sz="1200" i="1" dirty="0" err="1"/>
              <a:t>automáticamente</a:t>
            </a:r>
            <a:r>
              <a:rPr lang="en-US" sz="1200" i="1" dirty="0"/>
              <a:t> </a:t>
            </a:r>
            <a:r>
              <a:rPr lang="en-US" sz="1200" i="1" dirty="0" err="1"/>
              <a:t>una</a:t>
            </a:r>
            <a:r>
              <a:rPr lang="en-US" sz="1200" i="1" dirty="0"/>
              <a:t> </a:t>
            </a:r>
            <a:r>
              <a:rPr lang="en-US" sz="1200" i="1" dirty="0" err="1"/>
              <a:t>alerta</a:t>
            </a:r>
            <a:r>
              <a:rPr lang="en-US" sz="1200" i="1" dirty="0"/>
              <a:t>.</a:t>
            </a:r>
            <a:endParaRPr lang="en-US" sz="1200" dirty="0"/>
          </a:p>
        </p:txBody>
      </p:sp>
      <p:sp>
        <p:nvSpPr>
          <p:cNvPr id="10" name="TextBox 9">
            <a:extLst>
              <a:ext uri="{FF2B5EF4-FFF2-40B4-BE49-F238E27FC236}">
                <a16:creationId xmlns:a16="http://schemas.microsoft.com/office/drawing/2014/main" id="{AADC4F92-1ECF-2954-F997-CB4D1FE2E7B8}"/>
              </a:ext>
            </a:extLst>
          </p:cNvPr>
          <p:cNvSpPr txBox="1"/>
          <p:nvPr/>
        </p:nvSpPr>
        <p:spPr>
          <a:xfrm>
            <a:off x="1381119" y="4580869"/>
            <a:ext cx="4342348" cy="1615827"/>
          </a:xfrm>
          <a:prstGeom prst="rect">
            <a:avLst/>
          </a:prstGeom>
          <a:noFill/>
        </p:spPr>
        <p:txBody>
          <a:bodyPr wrap="square">
            <a:spAutoFit/>
          </a:bodyPr>
          <a:lstStyle/>
          <a:p>
            <a:pPr>
              <a:buNone/>
            </a:pPr>
            <a:r>
              <a:rPr lang="en-US" sz="1500" b="1" dirty="0" err="1">
                <a:solidFill>
                  <a:srgbClr val="1F4E79"/>
                </a:solidFill>
              </a:rPr>
              <a:t>Entiende</a:t>
            </a:r>
            <a:r>
              <a:rPr lang="en-US" sz="1500" b="1" dirty="0">
                <a:solidFill>
                  <a:srgbClr val="1F4E79"/>
                </a:solidFill>
              </a:rPr>
              <a:t> al turista (</a:t>
            </a:r>
            <a:r>
              <a:rPr lang="en-US" sz="1500" b="1" dirty="0" err="1">
                <a:solidFill>
                  <a:srgbClr val="1F4E79"/>
                </a:solidFill>
              </a:rPr>
              <a:t>predice</a:t>
            </a:r>
            <a:r>
              <a:rPr lang="en-US" sz="1500" b="1" dirty="0">
                <a:solidFill>
                  <a:srgbClr val="1F4E79"/>
                </a:solidFill>
              </a:rPr>
              <a:t>)</a:t>
            </a:r>
            <a:br>
              <a:rPr lang="en-US" sz="1200" dirty="0"/>
            </a:br>
            <a:r>
              <a:rPr lang="en-US" sz="1200" dirty="0" err="1"/>
              <a:t>Quién</a:t>
            </a:r>
            <a:r>
              <a:rPr lang="en-US" sz="1200" dirty="0"/>
              <a:t> </a:t>
            </a:r>
            <a:r>
              <a:rPr lang="en-US" sz="1200" dirty="0" err="1"/>
              <a:t>viene</a:t>
            </a:r>
            <a:r>
              <a:rPr lang="en-US" sz="1200" dirty="0"/>
              <a:t>, de </a:t>
            </a:r>
            <a:r>
              <a:rPr lang="en-US" sz="1200" dirty="0" err="1"/>
              <a:t>dónde</a:t>
            </a:r>
            <a:r>
              <a:rPr lang="en-US" sz="1200" dirty="0"/>
              <a:t>, </a:t>
            </a:r>
            <a:r>
              <a:rPr lang="en-US" sz="1200" dirty="0" err="1"/>
              <a:t>cuánto</a:t>
            </a:r>
            <a:r>
              <a:rPr lang="en-US" sz="1200" dirty="0"/>
              <a:t> </a:t>
            </a:r>
            <a:r>
              <a:rPr lang="en-US" sz="1200" dirty="0" err="1"/>
              <a:t>gasta</a:t>
            </a:r>
            <a:r>
              <a:rPr lang="en-US" sz="1200" dirty="0"/>
              <a:t>, </a:t>
            </a:r>
            <a:r>
              <a:rPr lang="en-US" sz="1200" dirty="0" err="1"/>
              <a:t>qué</a:t>
            </a:r>
            <a:r>
              <a:rPr lang="en-US" sz="1200" dirty="0"/>
              <a:t> </a:t>
            </a:r>
            <a:r>
              <a:rPr lang="en-US" sz="1200" dirty="0" err="1"/>
              <a:t>valora</a:t>
            </a:r>
            <a:r>
              <a:rPr lang="en-US" sz="1200" dirty="0"/>
              <a:t>, </a:t>
            </a:r>
            <a:r>
              <a:rPr lang="en-US" sz="1200" dirty="0" err="1"/>
              <a:t>qué</a:t>
            </a:r>
            <a:r>
              <a:rPr lang="en-US" sz="1200" dirty="0"/>
              <a:t> </a:t>
            </a:r>
            <a:r>
              <a:rPr lang="en-US" sz="1200" dirty="0" err="1"/>
              <a:t>busca</a:t>
            </a:r>
            <a:r>
              <a:rPr lang="en-US" sz="1200" dirty="0"/>
              <a:t>. </a:t>
            </a:r>
            <a:r>
              <a:rPr lang="en-US" sz="1200" dirty="0" err="1"/>
              <a:t>Utilizando</a:t>
            </a:r>
            <a:r>
              <a:rPr lang="en-US" sz="1200" dirty="0"/>
              <a:t> data de </a:t>
            </a:r>
            <a:r>
              <a:rPr lang="en-US" sz="1200" dirty="0" err="1"/>
              <a:t>diferentes</a:t>
            </a:r>
            <a:r>
              <a:rPr lang="en-US" sz="1200" dirty="0"/>
              <a:t> </a:t>
            </a:r>
            <a:r>
              <a:rPr lang="en-US" sz="1200" dirty="0" err="1"/>
              <a:t>fuentes</a:t>
            </a:r>
            <a:r>
              <a:rPr lang="en-US" sz="1200" dirty="0"/>
              <a:t> para la </a:t>
            </a:r>
            <a:r>
              <a:rPr lang="en-US" sz="1200" dirty="0" err="1"/>
              <a:t>toma</a:t>
            </a:r>
            <a:r>
              <a:rPr lang="en-US" sz="1200" dirty="0"/>
              <a:t> de decisions </a:t>
            </a:r>
            <a:r>
              <a:rPr lang="en-US" sz="1200" dirty="0" err="1"/>
              <a:t>informada</a:t>
            </a:r>
            <a:r>
              <a:rPr lang="en-US" sz="1200" dirty="0"/>
              <a:t>.</a:t>
            </a:r>
          </a:p>
          <a:p>
            <a:pPr>
              <a:buNone/>
            </a:pPr>
            <a:br>
              <a:rPr lang="en-US" sz="1200" dirty="0"/>
            </a:br>
            <a:r>
              <a:rPr lang="en-US" sz="1200" i="1" dirty="0" err="1"/>
              <a:t>Ejemplo</a:t>
            </a:r>
            <a:r>
              <a:rPr lang="en-US" sz="1200" i="1" dirty="0"/>
              <a:t>: el CRM </a:t>
            </a:r>
            <a:r>
              <a:rPr lang="en-US" sz="1200" i="1" dirty="0" err="1"/>
              <a:t>identifica</a:t>
            </a:r>
            <a:r>
              <a:rPr lang="en-US" sz="1200" i="1" dirty="0"/>
              <a:t> </a:t>
            </a:r>
            <a:r>
              <a:rPr lang="en-US" sz="1200" i="1" dirty="0" err="1"/>
              <a:t>que</a:t>
            </a:r>
            <a:r>
              <a:rPr lang="en-US" sz="1200" i="1" dirty="0"/>
              <a:t> el turista </a:t>
            </a:r>
            <a:r>
              <a:rPr lang="en-US" sz="1200" i="1" dirty="0" err="1"/>
              <a:t>alemán</a:t>
            </a:r>
            <a:r>
              <a:rPr lang="en-US" sz="1200" i="1" dirty="0"/>
              <a:t> </a:t>
            </a:r>
            <a:r>
              <a:rPr lang="en-US" sz="1200" i="1" dirty="0" err="1"/>
              <a:t>que</a:t>
            </a:r>
            <a:r>
              <a:rPr lang="en-US" sz="1200" i="1" dirty="0"/>
              <a:t> </a:t>
            </a:r>
            <a:r>
              <a:rPr lang="en-US" sz="1200" i="1" dirty="0" err="1"/>
              <a:t>viene</a:t>
            </a:r>
            <a:r>
              <a:rPr lang="en-US" sz="1200" i="1" dirty="0"/>
              <a:t> </a:t>
            </a:r>
            <a:r>
              <a:rPr lang="en-US" sz="1200" i="1" dirty="0" err="1"/>
              <a:t>en</a:t>
            </a:r>
            <a:r>
              <a:rPr lang="en-US" sz="1200" i="1" dirty="0"/>
              <a:t> mayo se </a:t>
            </a:r>
            <a:r>
              <a:rPr lang="en-US" sz="1200" i="1" dirty="0" err="1"/>
              <a:t>queda</a:t>
            </a:r>
            <a:r>
              <a:rPr lang="en-US" sz="1200" i="1" dirty="0"/>
              <a:t> 4 días </a:t>
            </a:r>
            <a:r>
              <a:rPr lang="en-US" sz="1200" i="1" dirty="0" err="1"/>
              <a:t>más</a:t>
            </a:r>
            <a:r>
              <a:rPr lang="en-US" sz="1200" i="1" dirty="0"/>
              <a:t> y </a:t>
            </a:r>
            <a:r>
              <a:rPr lang="en-US" sz="1200" i="1" dirty="0" err="1"/>
              <a:t>gasta</a:t>
            </a:r>
            <a:r>
              <a:rPr lang="en-US" sz="1200" i="1" dirty="0"/>
              <a:t> un 30% </a:t>
            </a:r>
            <a:r>
              <a:rPr lang="en-US" sz="1200" i="1" dirty="0" err="1"/>
              <a:t>más</a:t>
            </a:r>
            <a:r>
              <a:rPr lang="en-US" sz="1200" i="1" dirty="0"/>
              <a:t> </a:t>
            </a:r>
            <a:r>
              <a:rPr lang="en-US" sz="1200" i="1" dirty="0" err="1"/>
              <a:t>que</a:t>
            </a:r>
            <a:r>
              <a:rPr lang="en-US" sz="1200" i="1" dirty="0"/>
              <a:t> la media.</a:t>
            </a:r>
            <a:endParaRPr lang="en-US" sz="1200" dirty="0"/>
          </a:p>
        </p:txBody>
      </p:sp>
      <p:sp>
        <p:nvSpPr>
          <p:cNvPr id="12" name="TextBox 11">
            <a:extLst>
              <a:ext uri="{FF2B5EF4-FFF2-40B4-BE49-F238E27FC236}">
                <a16:creationId xmlns:a16="http://schemas.microsoft.com/office/drawing/2014/main" id="{3B7ED5F4-E657-1C59-FFF6-DD2E994A852C}"/>
              </a:ext>
            </a:extLst>
          </p:cNvPr>
          <p:cNvSpPr txBox="1"/>
          <p:nvPr/>
        </p:nvSpPr>
        <p:spPr>
          <a:xfrm>
            <a:off x="6683022" y="2406609"/>
            <a:ext cx="4342348" cy="1615827"/>
          </a:xfrm>
          <a:prstGeom prst="rect">
            <a:avLst/>
          </a:prstGeom>
          <a:noFill/>
        </p:spPr>
        <p:txBody>
          <a:bodyPr wrap="square">
            <a:spAutoFit/>
          </a:bodyPr>
          <a:lstStyle/>
          <a:p>
            <a:pPr>
              <a:buNone/>
            </a:pPr>
            <a:r>
              <a:rPr lang="en-US" sz="1500" b="1" dirty="0" err="1">
                <a:solidFill>
                  <a:srgbClr val="1F4E79"/>
                </a:solidFill>
              </a:rPr>
              <a:t>Actúa</a:t>
            </a:r>
            <a:r>
              <a:rPr lang="en-US" sz="1500" b="1" dirty="0">
                <a:solidFill>
                  <a:srgbClr val="1F4E79"/>
                </a:solidFill>
              </a:rPr>
              <a:t> y </a:t>
            </a:r>
            <a:r>
              <a:rPr lang="en-US" sz="1500" b="1" dirty="0" err="1">
                <a:solidFill>
                  <a:srgbClr val="1F4E79"/>
                </a:solidFill>
              </a:rPr>
              <a:t>personaliza</a:t>
            </a:r>
            <a:r>
              <a:rPr lang="en-US" sz="1500" b="1" dirty="0">
                <a:solidFill>
                  <a:srgbClr val="1F4E79"/>
                </a:solidFill>
              </a:rPr>
              <a:t> (</a:t>
            </a:r>
            <a:r>
              <a:rPr lang="en-US" sz="1500" b="1" dirty="0" err="1">
                <a:solidFill>
                  <a:srgbClr val="1F4E79"/>
                </a:solidFill>
              </a:rPr>
              <a:t>recomienda</a:t>
            </a:r>
            <a:r>
              <a:rPr lang="en-US" sz="1500" b="1" dirty="0">
                <a:solidFill>
                  <a:srgbClr val="1F4E79"/>
                </a:solidFill>
              </a:rPr>
              <a:t>)</a:t>
            </a:r>
            <a:br>
              <a:rPr lang="en-US" sz="1200" dirty="0"/>
            </a:br>
            <a:r>
              <a:rPr lang="en-US" sz="1200" dirty="0"/>
              <a:t>El </a:t>
            </a:r>
            <a:r>
              <a:rPr lang="en-US" sz="1200" dirty="0" err="1"/>
              <a:t>asistente</a:t>
            </a:r>
            <a:r>
              <a:rPr lang="en-US" sz="1200" dirty="0"/>
              <a:t> virtual, el motor de </a:t>
            </a:r>
            <a:r>
              <a:rPr lang="en-US" sz="1200" dirty="0" err="1"/>
              <a:t>recomendaciones</a:t>
            </a:r>
            <a:r>
              <a:rPr lang="en-US" sz="1200" dirty="0"/>
              <a:t>, la app, las </a:t>
            </a:r>
            <a:r>
              <a:rPr lang="en-US" sz="1200" dirty="0" err="1"/>
              <a:t>rutas</a:t>
            </a:r>
            <a:r>
              <a:rPr lang="en-US" sz="1200" dirty="0"/>
              <a:t> </a:t>
            </a:r>
            <a:r>
              <a:rPr lang="en-US" sz="1200" dirty="0" err="1"/>
              <a:t>recomendadas</a:t>
            </a:r>
            <a:r>
              <a:rPr lang="en-US" sz="1200" dirty="0"/>
              <a:t>,…. </a:t>
            </a:r>
            <a:r>
              <a:rPr lang="en-US" sz="1200" dirty="0" err="1"/>
              <a:t>Herramientas</a:t>
            </a:r>
            <a:r>
              <a:rPr lang="en-US" sz="1200" dirty="0"/>
              <a:t> </a:t>
            </a:r>
            <a:r>
              <a:rPr lang="en-US" sz="1200" dirty="0" err="1"/>
              <a:t>que</a:t>
            </a:r>
            <a:r>
              <a:rPr lang="en-US" sz="1200" dirty="0"/>
              <a:t> </a:t>
            </a:r>
            <a:r>
              <a:rPr lang="en-US" sz="1200" dirty="0" err="1"/>
              <a:t>mejoran</a:t>
            </a:r>
            <a:r>
              <a:rPr lang="en-US" sz="1200" dirty="0"/>
              <a:t> la </a:t>
            </a:r>
            <a:r>
              <a:rPr lang="en-US" sz="1200" dirty="0" err="1"/>
              <a:t>experiencia</a:t>
            </a:r>
            <a:r>
              <a:rPr lang="en-US" sz="1200" dirty="0"/>
              <a:t> del </a:t>
            </a:r>
            <a:r>
              <a:rPr lang="en-US" sz="1200" dirty="0" err="1"/>
              <a:t>visitante</a:t>
            </a:r>
            <a:r>
              <a:rPr lang="en-US" sz="1200" dirty="0"/>
              <a:t> </a:t>
            </a:r>
            <a:r>
              <a:rPr lang="en-US" sz="1200" dirty="0" err="1"/>
              <a:t>usando</a:t>
            </a:r>
            <a:r>
              <a:rPr lang="en-US" sz="1200" dirty="0"/>
              <a:t> </a:t>
            </a:r>
            <a:r>
              <a:rPr lang="en-US" sz="1200" dirty="0" err="1"/>
              <a:t>los</a:t>
            </a:r>
            <a:r>
              <a:rPr lang="en-US" sz="1200" dirty="0"/>
              <a:t> </a:t>
            </a:r>
            <a:r>
              <a:rPr lang="en-US" sz="1200" dirty="0" err="1"/>
              <a:t>datos</a:t>
            </a:r>
            <a:r>
              <a:rPr lang="en-US" sz="1200" dirty="0"/>
              <a:t>.</a:t>
            </a:r>
          </a:p>
          <a:p>
            <a:pPr>
              <a:buNone/>
            </a:pPr>
            <a:br>
              <a:rPr lang="en-US" sz="1200" dirty="0"/>
            </a:br>
            <a:r>
              <a:rPr lang="en-US" sz="1200" i="1" dirty="0" err="1"/>
              <a:t>Ejemplo</a:t>
            </a:r>
            <a:r>
              <a:rPr lang="en-US" sz="1200" i="1" dirty="0"/>
              <a:t>: el </a:t>
            </a:r>
            <a:r>
              <a:rPr lang="en-US" sz="1200" i="1" dirty="0" err="1"/>
              <a:t>asistente</a:t>
            </a:r>
            <a:r>
              <a:rPr lang="en-US" sz="1200" i="1" dirty="0"/>
              <a:t> virtual </a:t>
            </a:r>
            <a:r>
              <a:rPr lang="en-US" sz="1200" i="1" dirty="0" err="1"/>
              <a:t>sugiere</a:t>
            </a:r>
            <a:r>
              <a:rPr lang="en-US" sz="1200" i="1" dirty="0"/>
              <a:t> al turista </a:t>
            </a:r>
            <a:r>
              <a:rPr lang="en-US" sz="1200" i="1" dirty="0" err="1"/>
              <a:t>una</a:t>
            </a:r>
            <a:r>
              <a:rPr lang="en-US" sz="1200" i="1" dirty="0"/>
              <a:t> </a:t>
            </a:r>
            <a:r>
              <a:rPr lang="en-US" sz="1200" i="1" dirty="0" err="1"/>
              <a:t>ruta</a:t>
            </a:r>
            <a:r>
              <a:rPr lang="en-US" sz="1200" i="1" dirty="0"/>
              <a:t> </a:t>
            </a:r>
            <a:r>
              <a:rPr lang="en-US" sz="1200" i="1" dirty="0" err="1"/>
              <a:t>por</a:t>
            </a:r>
            <a:r>
              <a:rPr lang="en-US" sz="1200" i="1" dirty="0"/>
              <a:t> el Soho </a:t>
            </a:r>
            <a:r>
              <a:rPr lang="en-US" sz="1200" i="1" dirty="0" err="1"/>
              <a:t>porque</a:t>
            </a:r>
            <a:r>
              <a:rPr lang="en-US" sz="1200" i="1" dirty="0"/>
              <a:t> el </a:t>
            </a:r>
            <a:r>
              <a:rPr lang="en-US" sz="1200" i="1" dirty="0" err="1"/>
              <a:t>centro</a:t>
            </a:r>
            <a:r>
              <a:rPr lang="en-US" sz="1200" i="1" dirty="0"/>
              <a:t> histórico </a:t>
            </a:r>
            <a:r>
              <a:rPr lang="en-US" sz="1200" i="1" dirty="0" err="1"/>
              <a:t>está</a:t>
            </a:r>
            <a:r>
              <a:rPr lang="en-US" sz="1200" i="1" dirty="0"/>
              <a:t> </a:t>
            </a:r>
            <a:r>
              <a:rPr lang="en-US" sz="1200" i="1" dirty="0" err="1"/>
              <a:t>saturado</a:t>
            </a:r>
            <a:r>
              <a:rPr lang="en-US" sz="1200" i="1" dirty="0"/>
              <a:t> </a:t>
            </a:r>
            <a:r>
              <a:rPr lang="en-US" sz="1200" i="1" dirty="0" err="1"/>
              <a:t>en</a:t>
            </a:r>
            <a:r>
              <a:rPr lang="en-US" sz="1200" i="1" dirty="0"/>
              <a:t> ese </a:t>
            </a:r>
            <a:r>
              <a:rPr lang="en-US" sz="1200" i="1" dirty="0" err="1"/>
              <a:t>momento</a:t>
            </a:r>
            <a:r>
              <a:rPr lang="en-US" sz="1200" i="1" dirty="0"/>
              <a:t>.</a:t>
            </a:r>
            <a:endParaRPr lang="en-US" sz="1200" dirty="0"/>
          </a:p>
        </p:txBody>
      </p:sp>
      <p:sp>
        <p:nvSpPr>
          <p:cNvPr id="14" name="TextBox 13">
            <a:extLst>
              <a:ext uri="{FF2B5EF4-FFF2-40B4-BE49-F238E27FC236}">
                <a16:creationId xmlns:a16="http://schemas.microsoft.com/office/drawing/2014/main" id="{F88DDFD6-6B09-1C77-FE09-129AA1E17B32}"/>
              </a:ext>
            </a:extLst>
          </p:cNvPr>
          <p:cNvSpPr txBox="1"/>
          <p:nvPr/>
        </p:nvSpPr>
        <p:spPr>
          <a:xfrm>
            <a:off x="6683022" y="4580869"/>
            <a:ext cx="4744417" cy="1431161"/>
          </a:xfrm>
          <a:prstGeom prst="rect">
            <a:avLst/>
          </a:prstGeom>
          <a:noFill/>
        </p:spPr>
        <p:txBody>
          <a:bodyPr wrap="square">
            <a:spAutoFit/>
          </a:bodyPr>
          <a:lstStyle/>
          <a:p>
            <a:pPr>
              <a:buNone/>
            </a:pPr>
            <a:r>
              <a:rPr lang="en-US" sz="1500" b="1" dirty="0">
                <a:solidFill>
                  <a:srgbClr val="1F4E79"/>
                </a:solidFill>
              </a:rPr>
              <a:t>Mide el </a:t>
            </a:r>
            <a:r>
              <a:rPr lang="en-US" sz="1500" b="1" dirty="0" err="1">
                <a:solidFill>
                  <a:srgbClr val="1F4E79"/>
                </a:solidFill>
              </a:rPr>
              <a:t>impacto</a:t>
            </a:r>
            <a:r>
              <a:rPr lang="en-US" sz="1500" b="1" dirty="0">
                <a:solidFill>
                  <a:srgbClr val="1F4E79"/>
                </a:solidFill>
              </a:rPr>
              <a:t> (</a:t>
            </a:r>
            <a:r>
              <a:rPr lang="en-US" sz="1500" b="1" dirty="0" err="1">
                <a:solidFill>
                  <a:srgbClr val="1F4E79"/>
                </a:solidFill>
              </a:rPr>
              <a:t>aprende</a:t>
            </a:r>
            <a:r>
              <a:rPr lang="en-US" sz="1500" b="1" dirty="0">
                <a:solidFill>
                  <a:srgbClr val="1F4E79"/>
                </a:solidFill>
              </a:rPr>
              <a:t>)</a:t>
            </a:r>
            <a:br>
              <a:rPr lang="en-US" sz="1200" dirty="0"/>
            </a:br>
            <a:r>
              <a:rPr lang="en-US" sz="1200" dirty="0"/>
              <a:t>Impacto </a:t>
            </a:r>
            <a:r>
              <a:rPr lang="en-US" sz="1200" dirty="0" err="1"/>
              <a:t>económico</a:t>
            </a:r>
            <a:r>
              <a:rPr lang="en-US" sz="1200" dirty="0"/>
              <a:t>, </a:t>
            </a:r>
            <a:r>
              <a:rPr lang="en-US" sz="1200" dirty="0" err="1"/>
              <a:t>huella</a:t>
            </a:r>
            <a:r>
              <a:rPr lang="en-US" sz="1200" dirty="0"/>
              <a:t> de </a:t>
            </a:r>
            <a:r>
              <a:rPr lang="en-US" sz="1200" dirty="0" err="1"/>
              <a:t>carbono</a:t>
            </a:r>
            <a:r>
              <a:rPr lang="en-US" sz="1200" dirty="0"/>
              <a:t>, </a:t>
            </a:r>
            <a:r>
              <a:rPr lang="en-US" sz="1200" dirty="0" err="1"/>
              <a:t>satisfacción</a:t>
            </a:r>
            <a:r>
              <a:rPr lang="en-US" sz="1200" dirty="0"/>
              <a:t> </a:t>
            </a:r>
            <a:r>
              <a:rPr lang="en-US" sz="1200" dirty="0" err="1"/>
              <a:t>ciudadana</a:t>
            </a:r>
            <a:r>
              <a:rPr lang="en-US" sz="1200" dirty="0"/>
              <a:t>, </a:t>
            </a:r>
            <a:r>
              <a:rPr lang="en-US" sz="1200" dirty="0" err="1"/>
              <a:t>rendimiento</a:t>
            </a:r>
            <a:r>
              <a:rPr lang="en-US" sz="1200" dirty="0"/>
              <a:t> del </a:t>
            </a:r>
            <a:r>
              <a:rPr lang="en-US" sz="1200" dirty="0" err="1"/>
              <a:t>destino</a:t>
            </a:r>
            <a:r>
              <a:rPr lang="en-US" sz="1200" dirty="0"/>
              <a:t>. La </a:t>
            </a:r>
            <a:r>
              <a:rPr lang="en-US" sz="1200" dirty="0" err="1"/>
              <a:t>plataforma</a:t>
            </a:r>
            <a:r>
              <a:rPr lang="en-US" sz="1200" dirty="0"/>
              <a:t> </a:t>
            </a:r>
            <a:r>
              <a:rPr lang="en-US" sz="1200" dirty="0" err="1"/>
              <a:t>cierra</a:t>
            </a:r>
            <a:r>
              <a:rPr lang="en-US" sz="1200" dirty="0"/>
              <a:t> el </a:t>
            </a:r>
            <a:r>
              <a:rPr lang="en-US" sz="1200" dirty="0" err="1"/>
              <a:t>ciclo</a:t>
            </a:r>
            <a:r>
              <a:rPr lang="en-US" sz="1200" dirty="0"/>
              <a:t>: </a:t>
            </a:r>
            <a:r>
              <a:rPr lang="en-US" sz="1200" dirty="0" err="1"/>
              <a:t>datos</a:t>
            </a:r>
            <a:r>
              <a:rPr lang="en-US" sz="1200" dirty="0"/>
              <a:t> → </a:t>
            </a:r>
            <a:r>
              <a:rPr lang="en-US" sz="1200" dirty="0" err="1"/>
              <a:t>decisión</a:t>
            </a:r>
            <a:r>
              <a:rPr lang="en-US" sz="1200" dirty="0"/>
              <a:t> → </a:t>
            </a:r>
            <a:r>
              <a:rPr lang="en-US" sz="1200" dirty="0" err="1"/>
              <a:t>resultado</a:t>
            </a:r>
            <a:r>
              <a:rPr lang="en-US" sz="1200" dirty="0"/>
              <a:t>.</a:t>
            </a:r>
          </a:p>
          <a:p>
            <a:pPr>
              <a:buNone/>
            </a:pPr>
            <a:br>
              <a:rPr lang="en-US" sz="1200" dirty="0"/>
            </a:br>
            <a:r>
              <a:rPr lang="en-US" sz="1200" i="1" dirty="0" err="1"/>
              <a:t>Ejemplo</a:t>
            </a:r>
            <a:r>
              <a:rPr lang="en-US" sz="1200" i="1" dirty="0"/>
              <a:t>: </a:t>
            </a:r>
            <a:r>
              <a:rPr lang="en-US" sz="1200" i="1" dirty="0" err="1"/>
              <a:t>tras</a:t>
            </a:r>
            <a:r>
              <a:rPr lang="en-US" sz="1200" i="1" dirty="0"/>
              <a:t> la Feria de Málaga, el </a:t>
            </a:r>
            <a:r>
              <a:rPr lang="en-US" sz="1200" i="1" dirty="0" err="1"/>
              <a:t>módulo</a:t>
            </a:r>
            <a:r>
              <a:rPr lang="en-US" sz="1200" i="1" dirty="0"/>
              <a:t> de </a:t>
            </a:r>
            <a:r>
              <a:rPr lang="en-US" sz="1200" i="1" dirty="0" err="1"/>
              <a:t>eventos</a:t>
            </a:r>
            <a:r>
              <a:rPr lang="en-US" sz="1200" i="1" dirty="0"/>
              <a:t> </a:t>
            </a:r>
            <a:r>
              <a:rPr lang="en-US" sz="1200" i="1" dirty="0" err="1"/>
              <a:t>calcula</a:t>
            </a:r>
            <a:r>
              <a:rPr lang="en-US" sz="1200" i="1" dirty="0"/>
              <a:t> el </a:t>
            </a:r>
            <a:r>
              <a:rPr lang="en-US" sz="1200" i="1" dirty="0" err="1"/>
              <a:t>impacto</a:t>
            </a:r>
            <a:r>
              <a:rPr lang="en-US" sz="1200" i="1" dirty="0"/>
              <a:t> </a:t>
            </a:r>
            <a:r>
              <a:rPr lang="en-US" sz="1200" i="1" dirty="0" err="1"/>
              <a:t>económico</a:t>
            </a:r>
            <a:r>
              <a:rPr lang="en-US" sz="1200" i="1" dirty="0"/>
              <a:t> real </a:t>
            </a:r>
            <a:r>
              <a:rPr lang="en-US" sz="1200" i="1" dirty="0" err="1"/>
              <a:t>en</a:t>
            </a:r>
            <a:r>
              <a:rPr lang="en-US" sz="1200" i="1" dirty="0"/>
              <a:t> </a:t>
            </a:r>
            <a:r>
              <a:rPr lang="en-US" sz="1200" i="1" dirty="0" err="1"/>
              <a:t>hostelería</a:t>
            </a:r>
            <a:r>
              <a:rPr lang="en-US" sz="1200" i="1" dirty="0"/>
              <a:t>, </a:t>
            </a:r>
            <a:r>
              <a:rPr lang="en-US" sz="1200" i="1" dirty="0" err="1"/>
              <a:t>comercio</a:t>
            </a:r>
            <a:r>
              <a:rPr lang="en-US" sz="1200" i="1" dirty="0"/>
              <a:t> y </a:t>
            </a:r>
            <a:r>
              <a:rPr lang="en-US" sz="1200" i="1" dirty="0" err="1"/>
              <a:t>transporte</a:t>
            </a:r>
            <a:r>
              <a:rPr lang="en-US" sz="1200" i="1" dirty="0"/>
              <a:t>.</a:t>
            </a:r>
            <a:endParaRPr lang="en-US" sz="1200" dirty="0"/>
          </a:p>
        </p:txBody>
      </p:sp>
    </p:spTree>
    <p:extLst>
      <p:ext uri="{BB962C8B-B14F-4D97-AF65-F5344CB8AC3E}">
        <p14:creationId xmlns:p14="http://schemas.microsoft.com/office/powerpoint/2010/main" val="359690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229E-058C-416D-E9A4-BC8FF56F3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74853-4128-A123-E36E-7C841110F19C}"/>
              </a:ext>
            </a:extLst>
          </p:cNvPr>
          <p:cNvSpPr>
            <a:spLocks noGrp="1"/>
          </p:cNvSpPr>
          <p:nvPr>
            <p:ph type="title"/>
          </p:nvPr>
        </p:nvSpPr>
        <p:spPr>
          <a:xfrm>
            <a:off x="1468815" y="503852"/>
            <a:ext cx="9150675" cy="1427585"/>
          </a:xfrm>
        </p:spPr>
        <p:txBody>
          <a:bodyPr/>
          <a:lstStyle/>
          <a:p>
            <a:r>
              <a:rPr lang="es-ES" dirty="0"/>
              <a:t>Usuarios y Beneficios</a:t>
            </a:r>
          </a:p>
        </p:txBody>
      </p:sp>
      <p:sp>
        <p:nvSpPr>
          <p:cNvPr id="99" name="Slide Number">
            <a:extLst>
              <a:ext uri="{FF2B5EF4-FFF2-40B4-BE49-F238E27FC236}">
                <a16:creationId xmlns:a16="http://schemas.microsoft.com/office/drawing/2014/main" id="{44EB2CCE-0D11-FE49-2E78-6A4B5528469B}"/>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7" name="Content Placeholder">
            <a:extLst>
              <a:ext uri="{FF2B5EF4-FFF2-40B4-BE49-F238E27FC236}">
                <a16:creationId xmlns:a16="http://schemas.microsoft.com/office/drawing/2014/main" id="{51280B49-8B8B-44CB-A231-D57CA689906C}"/>
              </a:ext>
            </a:extLst>
          </p:cNvPr>
          <p:cNvSpPr>
            <a:spLocks noGrp="1"/>
          </p:cNvSpPr>
          <p:nvPr>
            <p:ph sz="quarter" idx="12"/>
          </p:nvPr>
        </p:nvSpPr>
        <p:spPr>
          <a:xfrm>
            <a:off x="1450152" y="1527697"/>
            <a:ext cx="10329711" cy="491603"/>
          </a:xfrm>
        </p:spPr>
        <p:txBody>
          <a:bodyPr>
            <a:normAutofit/>
          </a:bodyPr>
          <a:lstStyle/>
          <a:p>
            <a:pPr marL="0" indent="0">
              <a:buNone/>
            </a:pPr>
            <a:r>
              <a:rPr lang="es-ES" sz="1650" b="1" dirty="0">
                <a:solidFill>
                  <a:srgbClr val="1F4E79"/>
                </a:solidFill>
              </a:rPr>
              <a:t>La Plataforma Inteligente de Destino Málaga: una herramienta para todo el Ayuntamiento</a:t>
            </a:r>
          </a:p>
          <a:p>
            <a:pPr marL="0" indent="0">
              <a:buNone/>
            </a:pPr>
            <a:endParaRPr lang="es-ES" sz="1400" dirty="0"/>
          </a:p>
        </p:txBody>
      </p:sp>
      <p:sp>
        <p:nvSpPr>
          <p:cNvPr id="8" name="Google Shape;123;p103">
            <a:extLst>
              <a:ext uri="{FF2B5EF4-FFF2-40B4-BE49-F238E27FC236}">
                <a16:creationId xmlns:a16="http://schemas.microsoft.com/office/drawing/2014/main" id="{254976D7-9880-2866-30D2-7A7E41AA2C91}"/>
              </a:ext>
            </a:extLst>
          </p:cNvPr>
          <p:cNvSpPr txBox="1"/>
          <p:nvPr/>
        </p:nvSpPr>
        <p:spPr>
          <a:xfrm>
            <a:off x="6580489" y="2476502"/>
            <a:ext cx="4609399" cy="35909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200" b="1" i="0" u="none" strike="noStrike" cap="none">
                <a:solidFill>
                  <a:srgbClr val="2E74B5"/>
                </a:solidFill>
                <a:latin typeface="Open Sans Light"/>
                <a:ea typeface="Open Sans Light"/>
                <a:cs typeface="Open Sans Light"/>
                <a:sym typeface="Open Sans Light"/>
              </a:rPr>
              <a:t>Áreas de servicios y ciudadanía</a:t>
            </a:r>
            <a:endParaRPr/>
          </a:p>
          <a:p>
            <a:pPr marL="0" marR="0" lvl="0" indent="0" algn="l" rtl="0">
              <a:lnSpc>
                <a:spcPct val="100000"/>
              </a:lnSpc>
              <a:spcBef>
                <a:spcPts val="1000"/>
              </a:spcBef>
              <a:spcAft>
                <a:spcPts val="0"/>
              </a:spcAft>
              <a:buNone/>
            </a:pPr>
            <a:r>
              <a:rPr lang="es-ES" sz="1200" b="1" i="0" u="none" strike="noStrike" cap="none">
                <a:solidFill>
                  <a:srgbClr val="2E74B5"/>
                </a:solidFill>
                <a:latin typeface="Open Sans Light"/>
                <a:ea typeface="Open Sans Light"/>
                <a:cs typeface="Open Sans Light"/>
                <a:sym typeface="Open Sans Light"/>
              </a:rPr>
              <a:t>Turismo</a:t>
            </a:r>
            <a:endParaRPr/>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a:solidFill>
                  <a:schemeClr val="dk1"/>
                </a:solidFill>
                <a:latin typeface="Open Sans Light"/>
                <a:ea typeface="Open Sans Light"/>
                <a:cs typeface="Open Sans Light"/>
                <a:sym typeface="Open Sans Light"/>
              </a:rPr>
              <a:t>Saturación de playas, flujos de visitantes y sostenibilidad del destino turístico.</a:t>
            </a:r>
            <a:endParaRPr/>
          </a:p>
          <a:p>
            <a:pPr marL="0" marR="0" lvl="0" indent="0" algn="l" rtl="0">
              <a:lnSpc>
                <a:spcPct val="100000"/>
              </a:lnSpc>
              <a:spcBef>
                <a:spcPts val="1000"/>
              </a:spcBef>
              <a:spcAft>
                <a:spcPts val="0"/>
              </a:spcAft>
              <a:buNone/>
            </a:pPr>
            <a:r>
              <a:rPr lang="es-ES" sz="1200" b="1" i="0" u="none" strike="noStrike" cap="none">
                <a:solidFill>
                  <a:srgbClr val="2E74B5"/>
                </a:solidFill>
                <a:latin typeface="Open Sans Light"/>
                <a:ea typeface="Open Sans Light"/>
                <a:cs typeface="Open Sans Light"/>
                <a:sym typeface="Open Sans Light"/>
              </a:rPr>
              <a:t>Cultura y Patrimonio</a:t>
            </a:r>
            <a:endParaRPr/>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a:solidFill>
                  <a:schemeClr val="dk1"/>
                </a:solidFill>
                <a:latin typeface="Open Sans Light"/>
                <a:ea typeface="Open Sans Light"/>
                <a:cs typeface="Open Sans Light"/>
                <a:sym typeface="Open Sans Light"/>
              </a:rPr>
              <a:t>Gestión de aforos en </a:t>
            </a:r>
            <a:r>
              <a:rPr lang="es-ES" sz="1200" b="1" i="0" u="none" strike="noStrike" cap="none">
                <a:solidFill>
                  <a:srgbClr val="2E74B5"/>
                </a:solidFill>
                <a:latin typeface="Open Sans Light"/>
                <a:ea typeface="Open Sans Light"/>
                <a:cs typeface="Open Sans Light"/>
                <a:sym typeface="Open Sans Light"/>
              </a:rPr>
              <a:t>eventos</a:t>
            </a:r>
            <a:r>
              <a:rPr lang="es-ES" sz="1200" b="0" i="0" u="none" strike="noStrike" cap="none">
                <a:solidFill>
                  <a:schemeClr val="dk1"/>
                </a:solidFill>
                <a:latin typeface="Open Sans Light"/>
                <a:ea typeface="Open Sans Light"/>
                <a:cs typeface="Open Sans Light"/>
                <a:sym typeface="Open Sans Light"/>
              </a:rPr>
              <a:t> culturales y protección del patrimonio histórico.</a:t>
            </a:r>
            <a:endParaRPr/>
          </a:p>
          <a:p>
            <a:pPr marL="0" marR="0" lvl="0" indent="0" algn="l" rtl="0">
              <a:lnSpc>
                <a:spcPct val="100000"/>
              </a:lnSpc>
              <a:spcBef>
                <a:spcPts val="1000"/>
              </a:spcBef>
              <a:spcAft>
                <a:spcPts val="0"/>
              </a:spcAft>
              <a:buNone/>
            </a:pPr>
            <a:r>
              <a:rPr lang="es-ES" sz="1200" b="1" i="0" u="none" strike="noStrike" cap="none">
                <a:solidFill>
                  <a:srgbClr val="2E74B5"/>
                </a:solidFill>
                <a:latin typeface="Open Sans Light"/>
                <a:ea typeface="Open Sans Light"/>
                <a:cs typeface="Open Sans Light"/>
                <a:sym typeface="Open Sans Light"/>
              </a:rPr>
              <a:t>Empleo y Comercio</a:t>
            </a:r>
            <a:endParaRPr/>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a:solidFill>
                  <a:schemeClr val="dk1"/>
                </a:solidFill>
                <a:latin typeface="Open Sans Light"/>
                <a:ea typeface="Open Sans Light"/>
                <a:cs typeface="Open Sans Light"/>
                <a:sym typeface="Open Sans Light"/>
              </a:rPr>
              <a:t>Análisis de afluencia, actividad económica y apoyo al tejido empresarial local.</a:t>
            </a:r>
            <a:endParaRPr/>
          </a:p>
          <a:p>
            <a:pPr marL="0" marR="0" lvl="0" indent="0" algn="l" rtl="0">
              <a:lnSpc>
                <a:spcPct val="100000"/>
              </a:lnSpc>
              <a:spcBef>
                <a:spcPts val="1000"/>
              </a:spcBef>
              <a:spcAft>
                <a:spcPts val="0"/>
              </a:spcAft>
              <a:buNone/>
            </a:pPr>
            <a:r>
              <a:rPr lang="es-ES" sz="1200" b="1" i="0" u="none" strike="noStrike" cap="none">
                <a:solidFill>
                  <a:srgbClr val="2E74B5"/>
                </a:solidFill>
                <a:latin typeface="Open Sans Light"/>
                <a:ea typeface="Open Sans Light"/>
                <a:cs typeface="Open Sans Light"/>
                <a:sym typeface="Open Sans Light"/>
              </a:rPr>
              <a:t>Limpieza</a:t>
            </a:r>
            <a:endParaRPr/>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a:solidFill>
                  <a:schemeClr val="dk1"/>
                </a:solidFill>
                <a:latin typeface="Open Sans Light"/>
                <a:ea typeface="Open Sans Light"/>
                <a:cs typeface="Open Sans Light"/>
                <a:sym typeface="Open Sans Light"/>
              </a:rPr>
              <a:t>Optimización de rutas de recogida y planificación basada en la actividad urbana real.</a:t>
            </a:r>
            <a:endParaRPr/>
          </a:p>
        </p:txBody>
      </p:sp>
      <p:sp>
        <p:nvSpPr>
          <p:cNvPr id="9" name="Google Shape;124;p103">
            <a:extLst>
              <a:ext uri="{FF2B5EF4-FFF2-40B4-BE49-F238E27FC236}">
                <a16:creationId xmlns:a16="http://schemas.microsoft.com/office/drawing/2014/main" id="{ABE9883F-8156-3425-BAFF-56E25A39A986}"/>
              </a:ext>
            </a:extLst>
          </p:cNvPr>
          <p:cNvSpPr txBox="1"/>
          <p:nvPr/>
        </p:nvSpPr>
        <p:spPr>
          <a:xfrm>
            <a:off x="1381119" y="2476502"/>
            <a:ext cx="4609399" cy="35909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200" b="1" i="0" u="none" strike="noStrike" cap="none" dirty="0">
                <a:solidFill>
                  <a:srgbClr val="2E74B5"/>
                </a:solidFill>
                <a:latin typeface="Open Sans Light"/>
                <a:ea typeface="Open Sans Light"/>
                <a:cs typeface="Open Sans Light"/>
                <a:sym typeface="Open Sans Light"/>
              </a:rPr>
              <a:t>Áreas operativas y de gestión</a:t>
            </a:r>
            <a:endParaRPr dirty="0"/>
          </a:p>
          <a:p>
            <a:pPr marL="0" marR="0" lvl="0" indent="0" algn="l" rtl="0">
              <a:lnSpc>
                <a:spcPct val="100000"/>
              </a:lnSpc>
              <a:spcBef>
                <a:spcPts val="1000"/>
              </a:spcBef>
              <a:spcAft>
                <a:spcPts val="0"/>
              </a:spcAft>
              <a:buNone/>
            </a:pPr>
            <a:r>
              <a:rPr lang="es-ES" sz="1200" b="1" i="0" u="none" strike="noStrike" cap="none" dirty="0">
                <a:solidFill>
                  <a:srgbClr val="2E74B5"/>
                </a:solidFill>
                <a:latin typeface="Open Sans Light"/>
                <a:ea typeface="Open Sans Light"/>
                <a:cs typeface="Open Sans Light"/>
                <a:sym typeface="Open Sans Light"/>
              </a:rPr>
              <a:t>Seguridad Pública</a:t>
            </a:r>
            <a:endParaRPr dirty="0"/>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dirty="0">
                <a:solidFill>
                  <a:schemeClr val="dk1"/>
                </a:solidFill>
                <a:latin typeface="Open Sans Light"/>
                <a:ea typeface="Open Sans Light"/>
                <a:cs typeface="Open Sans Light"/>
                <a:sym typeface="Open Sans Light"/>
              </a:rPr>
              <a:t>Monitorización de aglomeraciones, eventos masivos y coordinación de respuesta ante incidencias</a:t>
            </a:r>
            <a:r>
              <a:rPr lang="es-ES" sz="1050" b="0" i="0" u="none" strike="noStrike" cap="none" dirty="0">
                <a:solidFill>
                  <a:srgbClr val="262626"/>
                </a:solidFill>
                <a:latin typeface="Arial"/>
                <a:ea typeface="Arial"/>
                <a:cs typeface="Arial"/>
                <a:sym typeface="Arial"/>
              </a:rPr>
              <a:t>.</a:t>
            </a:r>
            <a:endParaRPr sz="1050" b="0" i="0" u="none" strike="noStrike" cap="none" dirty="0">
              <a:solidFill>
                <a:srgbClr val="262626"/>
              </a:solidFill>
              <a:latin typeface="Arial"/>
              <a:ea typeface="Arial"/>
              <a:cs typeface="Arial"/>
              <a:sym typeface="Arial"/>
            </a:endParaRPr>
          </a:p>
          <a:p>
            <a:pPr marL="0" marR="0" lvl="0" indent="0" algn="l" rtl="0">
              <a:lnSpc>
                <a:spcPct val="100000"/>
              </a:lnSpc>
              <a:spcBef>
                <a:spcPts val="1000"/>
              </a:spcBef>
              <a:spcAft>
                <a:spcPts val="0"/>
              </a:spcAft>
              <a:buNone/>
            </a:pPr>
            <a:r>
              <a:rPr lang="es-ES" sz="1200" b="1" i="0" u="none" strike="noStrike" cap="none" dirty="0">
                <a:solidFill>
                  <a:srgbClr val="2E74B5"/>
                </a:solidFill>
                <a:latin typeface="Open Sans Light"/>
                <a:ea typeface="Open Sans Light"/>
                <a:cs typeface="Open Sans Light"/>
                <a:sym typeface="Open Sans Light"/>
              </a:rPr>
              <a:t>Medio Ambiente</a:t>
            </a:r>
            <a:endParaRPr dirty="0"/>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dirty="0">
                <a:solidFill>
                  <a:schemeClr val="dk1"/>
                </a:solidFill>
                <a:latin typeface="Open Sans Light"/>
                <a:ea typeface="Open Sans Light"/>
                <a:cs typeface="Open Sans Light"/>
                <a:sym typeface="Open Sans Light"/>
              </a:rPr>
              <a:t>Calidad del aire en tiempo real, alertas de contaminación y gestión de espacios naturales.</a:t>
            </a:r>
            <a:endParaRPr dirty="0"/>
          </a:p>
          <a:p>
            <a:pPr marL="0" marR="0" lvl="0" indent="0" algn="l" rtl="0">
              <a:lnSpc>
                <a:spcPct val="100000"/>
              </a:lnSpc>
              <a:spcBef>
                <a:spcPts val="1000"/>
              </a:spcBef>
              <a:spcAft>
                <a:spcPts val="0"/>
              </a:spcAft>
              <a:buNone/>
            </a:pPr>
            <a:r>
              <a:rPr lang="es-ES" sz="1200" b="1" i="0" u="none" strike="noStrike" cap="none" dirty="0">
                <a:solidFill>
                  <a:srgbClr val="2E74B5"/>
                </a:solidFill>
                <a:latin typeface="Open Sans Light"/>
                <a:ea typeface="Open Sans Light"/>
                <a:cs typeface="Open Sans Light"/>
                <a:sym typeface="Open Sans Light"/>
              </a:rPr>
              <a:t>Movilidad</a:t>
            </a:r>
            <a:endParaRPr dirty="0"/>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dirty="0">
                <a:solidFill>
                  <a:schemeClr val="dk1"/>
                </a:solidFill>
                <a:latin typeface="Open Sans Light"/>
                <a:ea typeface="Open Sans Light"/>
                <a:cs typeface="Open Sans Light"/>
                <a:sym typeface="Open Sans Light"/>
              </a:rPr>
              <a:t>Gestión del tráfico, rutas alternativas y optimización del transporte y la movilidad urbana.</a:t>
            </a:r>
            <a:endParaRPr dirty="0"/>
          </a:p>
          <a:p>
            <a:pPr marL="0" marR="0" lvl="0" indent="0" algn="l" rtl="0">
              <a:lnSpc>
                <a:spcPct val="100000"/>
              </a:lnSpc>
              <a:spcBef>
                <a:spcPts val="1000"/>
              </a:spcBef>
              <a:spcAft>
                <a:spcPts val="0"/>
              </a:spcAft>
              <a:buNone/>
            </a:pPr>
            <a:r>
              <a:rPr lang="es-ES" sz="1200" b="1" i="0" u="none" strike="noStrike" cap="none" dirty="0">
                <a:solidFill>
                  <a:srgbClr val="2E74B5"/>
                </a:solidFill>
                <a:latin typeface="Open Sans Light"/>
                <a:ea typeface="Open Sans Light"/>
                <a:cs typeface="Open Sans Light"/>
                <a:sym typeface="Open Sans Light"/>
              </a:rPr>
              <a:t>Emergencias</a:t>
            </a:r>
            <a:endParaRPr dirty="0"/>
          </a:p>
          <a:p>
            <a:pPr marL="171450" marR="0" lvl="0" indent="-171450" algn="l" rtl="0">
              <a:lnSpc>
                <a:spcPct val="100000"/>
              </a:lnSpc>
              <a:spcBef>
                <a:spcPts val="200"/>
              </a:spcBef>
              <a:spcAft>
                <a:spcPts val="0"/>
              </a:spcAft>
              <a:buClr>
                <a:srgbClr val="000000"/>
              </a:buClr>
              <a:buSzPts val="1200"/>
              <a:buFont typeface="Noto Sans Symbols"/>
              <a:buChar char="❑"/>
            </a:pPr>
            <a:r>
              <a:rPr lang="es-ES" sz="1200" b="0" i="0" u="none" strike="noStrike" cap="none" dirty="0">
                <a:solidFill>
                  <a:schemeClr val="dk1"/>
                </a:solidFill>
                <a:latin typeface="Open Sans Light"/>
                <a:ea typeface="Open Sans Light"/>
                <a:cs typeface="Open Sans Light"/>
                <a:sym typeface="Open Sans Light"/>
              </a:rPr>
              <a:t>Localización de incidentes, coordinación de recursos y gestión de situaciones de crisis.</a:t>
            </a:r>
            <a:endParaRPr dirty="0"/>
          </a:p>
        </p:txBody>
      </p:sp>
    </p:spTree>
    <p:extLst>
      <p:ext uri="{BB962C8B-B14F-4D97-AF65-F5344CB8AC3E}">
        <p14:creationId xmlns:p14="http://schemas.microsoft.com/office/powerpoint/2010/main" val="426385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1689-12E5-E128-0BA6-3E611A9B2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EDD7F-89F3-D6CE-13BC-ACF2C55DE555}"/>
              </a:ext>
            </a:extLst>
          </p:cNvPr>
          <p:cNvSpPr>
            <a:spLocks noGrp="1"/>
          </p:cNvSpPr>
          <p:nvPr>
            <p:ph type="title"/>
          </p:nvPr>
        </p:nvSpPr>
        <p:spPr>
          <a:xfrm>
            <a:off x="1468815" y="503852"/>
            <a:ext cx="9150675" cy="1427585"/>
          </a:xfrm>
        </p:spPr>
        <p:txBody>
          <a:bodyPr/>
          <a:lstStyle/>
          <a:p>
            <a:r>
              <a:rPr lang="es-ES" dirty="0"/>
              <a:t>Usuarios y Beneficios</a:t>
            </a:r>
          </a:p>
        </p:txBody>
      </p:sp>
      <p:sp>
        <p:nvSpPr>
          <p:cNvPr id="3" name="Content Placeholder">
            <a:extLst>
              <a:ext uri="{FF2B5EF4-FFF2-40B4-BE49-F238E27FC236}">
                <a16:creationId xmlns:a16="http://schemas.microsoft.com/office/drawing/2014/main" id="{74CF5B36-C825-A267-AD9E-5CB622C50F5F}"/>
              </a:ext>
            </a:extLst>
          </p:cNvPr>
          <p:cNvSpPr>
            <a:spLocks noGrp="1"/>
          </p:cNvSpPr>
          <p:nvPr>
            <p:ph sz="quarter" idx="12"/>
          </p:nvPr>
        </p:nvSpPr>
        <p:spPr>
          <a:xfrm>
            <a:off x="1450152" y="1527697"/>
            <a:ext cx="10329711" cy="4119463"/>
          </a:xfrm>
        </p:spPr>
        <p:txBody>
          <a:bodyPr>
            <a:normAutofit/>
          </a:bodyPr>
          <a:lstStyle/>
          <a:p>
            <a:pPr marL="0" indent="0">
              <a:buNone/>
            </a:pPr>
            <a:r>
              <a:rPr lang="es-ES" sz="1650" b="1" dirty="0">
                <a:solidFill>
                  <a:srgbClr val="1F4E79"/>
                </a:solidFill>
              </a:rPr>
              <a:t>Empresas y Profesionales del Sector Turístico </a:t>
            </a:r>
          </a:p>
          <a:p>
            <a:pPr marL="0" indent="0">
              <a:buNone/>
            </a:pPr>
            <a:r>
              <a:rPr lang="es-ES" sz="1200" dirty="0"/>
              <a:t>La PID Málaga es una infraestructura digital compartida que pone a tu disposición </a:t>
            </a:r>
          </a:p>
          <a:p>
            <a:r>
              <a:rPr lang="es-ES" sz="1200" b="1" dirty="0"/>
              <a:t>visibilidad ante visitantes</a:t>
            </a:r>
            <a:r>
              <a:rPr lang="es-ES" sz="1200" dirty="0"/>
              <a:t>, </a:t>
            </a:r>
          </a:p>
          <a:p>
            <a:r>
              <a:rPr lang="es-ES" sz="1200" b="1" dirty="0"/>
              <a:t>datos del mercado turístico de Málaga</a:t>
            </a:r>
            <a:r>
              <a:rPr lang="es-ES" sz="1200" dirty="0"/>
              <a:t>, </a:t>
            </a:r>
          </a:p>
          <a:p>
            <a:r>
              <a:rPr lang="es-ES" sz="1200" b="1" dirty="0"/>
              <a:t>herramientas de promoción </a:t>
            </a:r>
            <a:r>
              <a:rPr lang="es-ES" sz="1200" dirty="0"/>
              <a:t>y </a:t>
            </a:r>
          </a:p>
          <a:p>
            <a:r>
              <a:rPr lang="es-ES" sz="1200" dirty="0"/>
              <a:t>un </a:t>
            </a:r>
            <a:r>
              <a:rPr lang="es-ES" sz="1200" b="1" dirty="0"/>
              <a:t>sistema de fidelización del visitante</a:t>
            </a:r>
            <a:r>
              <a:rPr lang="es-ES" sz="1200" dirty="0"/>
              <a:t>. </a:t>
            </a:r>
          </a:p>
        </p:txBody>
      </p:sp>
      <p:sp>
        <p:nvSpPr>
          <p:cNvPr id="99" name="Slide Number">
            <a:extLst>
              <a:ext uri="{FF2B5EF4-FFF2-40B4-BE49-F238E27FC236}">
                <a16:creationId xmlns:a16="http://schemas.microsoft.com/office/drawing/2014/main" id="{7C15302C-3030-5902-8A37-0B41CDEFEED7}"/>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graphicFrame>
        <p:nvGraphicFramePr>
          <p:cNvPr id="5" name="Table">
            <a:extLst>
              <a:ext uri="{FF2B5EF4-FFF2-40B4-BE49-F238E27FC236}">
                <a16:creationId xmlns:a16="http://schemas.microsoft.com/office/drawing/2014/main" id="{6E4AA578-E4FE-D397-8749-58F8FBC46FA0}"/>
              </a:ext>
            </a:extLst>
          </p:cNvPr>
          <p:cNvGraphicFramePr>
            <a:graphicFrameLocks noGrp="1"/>
          </p:cNvGraphicFramePr>
          <p:nvPr>
            <p:extLst>
              <p:ext uri="{D42A27DB-BD31-4B8C-83A1-F6EECF244321}">
                <p14:modId xmlns:p14="http://schemas.microsoft.com/office/powerpoint/2010/main" val="1236123609"/>
              </p:ext>
            </p:extLst>
          </p:nvPr>
        </p:nvGraphicFramePr>
        <p:xfrm>
          <a:off x="1833506" y="3837073"/>
          <a:ext cx="9000000" cy="2758440"/>
        </p:xfrm>
        <a:graphic>
          <a:graphicData uri="http://schemas.openxmlformats.org/drawingml/2006/table">
            <a:tbl>
              <a:tblPr firstRow="1" bandRow="1">
                <a:tableStyleId>{0E3FDE45-AF77-4B5C-9715-49D594BDF05E}</a:tableStyleId>
              </a:tblPr>
              <a:tblGrid>
                <a:gridCol w="3200000">
                  <a:extLst>
                    <a:ext uri="{9D8B030D-6E8A-4147-A177-3AD203B41FA5}">
                      <a16:colId xmlns:a16="http://schemas.microsoft.com/office/drawing/2014/main" val="20000"/>
                    </a:ext>
                  </a:extLst>
                </a:gridCol>
                <a:gridCol w="5800000">
                  <a:extLst>
                    <a:ext uri="{9D8B030D-6E8A-4147-A177-3AD203B41FA5}">
                      <a16:colId xmlns:a16="http://schemas.microsoft.com/office/drawing/2014/main" val="20001"/>
                    </a:ext>
                  </a:extLst>
                </a:gridCol>
              </a:tblGrid>
              <a:tr h="0">
                <a:tc>
                  <a:txBody>
                    <a:bodyPr/>
                    <a:lstStyle/>
                    <a:p>
                      <a:pPr marL="0" marR="0">
                        <a:buNone/>
                      </a:pPr>
                      <a:r>
                        <a:rPr lang="es-ES" sz="1000" b="1" dirty="0"/>
                        <a:t>Dato disponible</a:t>
                      </a:r>
                    </a:p>
                  </a:txBody>
                  <a:tcPr marL="76200" marR="76200" marT="38100" marB="38100"/>
                </a:tc>
                <a:tc>
                  <a:txBody>
                    <a:bodyPr/>
                    <a:lstStyle/>
                    <a:p>
                      <a:pPr marL="0" marR="0">
                        <a:buNone/>
                      </a:pPr>
                      <a:r>
                        <a:rPr lang="es-ES" sz="1000" b="1" dirty="0"/>
                        <a:t>Qué te permite hacer</a:t>
                      </a:r>
                    </a:p>
                  </a:txBody>
                  <a:tcPr marL="76200" marR="76200" marT="38100" marB="38100"/>
                </a:tc>
                <a:extLst>
                  <a:ext uri="{0D108BD9-81ED-4DB2-BD59-A6C34878D82A}">
                    <a16:rowId xmlns:a16="http://schemas.microsoft.com/office/drawing/2014/main" val="10000"/>
                  </a:ext>
                </a:extLst>
              </a:tr>
              <a:tr h="0">
                <a:tc>
                  <a:txBody>
                    <a:bodyPr/>
                    <a:lstStyle/>
                    <a:p>
                      <a:pPr>
                        <a:buNone/>
                      </a:pPr>
                      <a:r>
                        <a:rPr lang="en-US" sz="1050" b="1" dirty="0" err="1">
                          <a:solidFill>
                            <a:srgbClr val="2C3E50"/>
                          </a:solidFill>
                          <a:effectLst/>
                          <a:latin typeface="+mn-lt"/>
                          <a:ea typeface="Arial" panose="020B0604020202020204" pitchFamily="34" charset="0"/>
                        </a:rPr>
                        <a:t>Tendencias</a:t>
                      </a:r>
                      <a:r>
                        <a:rPr lang="en-US" sz="1050" b="1" dirty="0">
                          <a:solidFill>
                            <a:srgbClr val="2C3E50"/>
                          </a:solidFill>
                          <a:effectLst/>
                          <a:latin typeface="+mn-lt"/>
                          <a:ea typeface="Arial" panose="020B0604020202020204" pitchFamily="34" charset="0"/>
                        </a:rPr>
                        <a:t> de </a:t>
                      </a:r>
                      <a:r>
                        <a:rPr lang="en-US" sz="1050" b="1" dirty="0" err="1">
                          <a:solidFill>
                            <a:srgbClr val="2C3E50"/>
                          </a:solidFill>
                          <a:effectLst/>
                          <a:latin typeface="+mn-lt"/>
                          <a:ea typeface="Arial" panose="020B0604020202020204" pitchFamily="34" charset="0"/>
                        </a:rPr>
                        <a:t>demanda</a:t>
                      </a:r>
                      <a:r>
                        <a:rPr lang="en-US" sz="1050" b="1" dirty="0">
                          <a:solidFill>
                            <a:srgbClr val="2C3E50"/>
                          </a:solidFill>
                          <a:effectLst/>
                          <a:latin typeface="+mn-lt"/>
                          <a:ea typeface="Arial" panose="020B0604020202020204" pitchFamily="34" charset="0"/>
                        </a:rPr>
                        <a:t> </a:t>
                      </a:r>
                      <a:r>
                        <a:rPr lang="en-US" sz="1050" b="1" dirty="0" err="1">
                          <a:solidFill>
                            <a:srgbClr val="2C3E50"/>
                          </a:solidFill>
                          <a:effectLst/>
                          <a:latin typeface="+mn-lt"/>
                          <a:ea typeface="Arial" panose="020B0604020202020204" pitchFamily="34" charset="0"/>
                        </a:rPr>
                        <a:t>por</a:t>
                      </a:r>
                      <a:r>
                        <a:rPr lang="en-US" sz="1050" b="1" dirty="0">
                          <a:solidFill>
                            <a:srgbClr val="2C3E50"/>
                          </a:solidFill>
                          <a:effectLst/>
                          <a:latin typeface="+mn-lt"/>
                          <a:ea typeface="Arial" panose="020B0604020202020204" pitchFamily="34" charset="0"/>
                        </a:rPr>
                        <a:t> </a:t>
                      </a:r>
                      <a:r>
                        <a:rPr lang="en-US" sz="1050" b="1" dirty="0" err="1">
                          <a:solidFill>
                            <a:srgbClr val="2C3E50"/>
                          </a:solidFill>
                          <a:effectLst/>
                          <a:latin typeface="+mn-lt"/>
                          <a:ea typeface="Arial" panose="020B0604020202020204" pitchFamily="34" charset="0"/>
                        </a:rPr>
                        <a:t>temporada</a:t>
                      </a:r>
                      <a:endParaRPr lang="en-US" sz="1100" b="1" dirty="0">
                        <a:effectLst/>
                        <a:latin typeface="+mn-lt"/>
                        <a:ea typeface="Arial" panose="020B0604020202020204" pitchFamily="34" charset="0"/>
                      </a:endParaRPr>
                    </a:p>
                  </a:txBody>
                  <a:tcPr marL="76200" marR="76200" marT="50800" marB="50800"/>
                </a:tc>
                <a:tc>
                  <a:txBody>
                    <a:bodyPr/>
                    <a:lstStyle/>
                    <a:p>
                      <a:pPr>
                        <a:buNone/>
                      </a:pPr>
                      <a:r>
                        <a:rPr lang="es-ES" sz="1050">
                          <a:solidFill>
                            <a:srgbClr val="2C3E50"/>
                          </a:solidFill>
                          <a:effectLst/>
                          <a:latin typeface="+mn-lt"/>
                          <a:ea typeface="Arial" panose="020B0604020202020204" pitchFamily="34" charset="0"/>
                        </a:rPr>
                        <a:t>Qué meses son los de mayor afluencia prevista para tu tipo de establecimiento. Información para planificar turnos de personal, compras de stock y campañas propias.</a:t>
                      </a:r>
                      <a:endParaRPr lang="en-US" sz="1100">
                        <a:effectLst/>
                        <a:latin typeface="+mn-lt"/>
                        <a:ea typeface="Arial" panose="020B0604020202020204" pitchFamily="34" charset="0"/>
                      </a:endParaRPr>
                    </a:p>
                  </a:txBody>
                  <a:tcPr marL="76200" marR="76200" marT="50800" marB="50800"/>
                </a:tc>
                <a:extLst>
                  <a:ext uri="{0D108BD9-81ED-4DB2-BD59-A6C34878D82A}">
                    <a16:rowId xmlns:a16="http://schemas.microsoft.com/office/drawing/2014/main" val="10001"/>
                  </a:ext>
                </a:extLst>
              </a:tr>
              <a:tr h="0">
                <a:tc>
                  <a:txBody>
                    <a:bodyPr/>
                    <a:lstStyle/>
                    <a:p>
                      <a:pPr>
                        <a:buNone/>
                      </a:pPr>
                      <a:r>
                        <a:rPr lang="es-ES" sz="1050" b="1">
                          <a:solidFill>
                            <a:srgbClr val="2C3E50"/>
                          </a:solidFill>
                          <a:effectLst/>
                          <a:latin typeface="+mn-lt"/>
                          <a:ea typeface="Arial" panose="020B0604020202020204" pitchFamily="34" charset="0"/>
                        </a:rPr>
                        <a:t>Perfil del visitante del destino</a:t>
                      </a:r>
                      <a:endParaRPr lang="en-US" sz="1100" b="1">
                        <a:effectLst/>
                        <a:latin typeface="+mn-lt"/>
                        <a:ea typeface="Arial" panose="020B0604020202020204" pitchFamily="34" charset="0"/>
                      </a:endParaRPr>
                    </a:p>
                  </a:txBody>
                  <a:tcPr marL="76200" marR="76200" marT="50800" marB="50800"/>
                </a:tc>
                <a:tc>
                  <a:txBody>
                    <a:bodyPr/>
                    <a:lstStyle/>
                    <a:p>
                      <a:pPr>
                        <a:buNone/>
                      </a:pPr>
                      <a:r>
                        <a:rPr lang="es-ES" sz="1050" dirty="0">
                          <a:solidFill>
                            <a:srgbClr val="2C3E50"/>
                          </a:solidFill>
                          <a:effectLst/>
                          <a:latin typeface="+mn-lt"/>
                          <a:ea typeface="Arial" panose="020B0604020202020204" pitchFamily="34" charset="0"/>
                        </a:rPr>
                        <a:t>De dónde vienen los turistas que visitan Málaga, qué segmentos de edad y motivaciones son más frecuentes. </a:t>
                      </a:r>
                      <a:r>
                        <a:rPr lang="en-US" sz="1050" dirty="0" err="1">
                          <a:solidFill>
                            <a:srgbClr val="2C3E50"/>
                          </a:solidFill>
                          <a:effectLst/>
                          <a:latin typeface="+mn-lt"/>
                          <a:ea typeface="Arial" panose="020B0604020202020204" pitchFamily="34" charset="0"/>
                        </a:rPr>
                        <a:t>Útil</a:t>
                      </a:r>
                      <a:r>
                        <a:rPr lang="en-US" sz="1050" dirty="0">
                          <a:solidFill>
                            <a:srgbClr val="2C3E50"/>
                          </a:solidFill>
                          <a:effectLst/>
                          <a:latin typeface="+mn-lt"/>
                          <a:ea typeface="Arial" panose="020B0604020202020204" pitchFamily="34" charset="0"/>
                        </a:rPr>
                        <a:t> para </a:t>
                      </a:r>
                      <a:r>
                        <a:rPr lang="en-US" sz="1050" dirty="0" err="1">
                          <a:solidFill>
                            <a:srgbClr val="2C3E50"/>
                          </a:solidFill>
                          <a:effectLst/>
                          <a:latin typeface="+mn-lt"/>
                          <a:ea typeface="Arial" panose="020B0604020202020204" pitchFamily="34" charset="0"/>
                        </a:rPr>
                        <a:t>adaptar</a:t>
                      </a:r>
                      <a:r>
                        <a:rPr lang="en-US" sz="1050" dirty="0">
                          <a:solidFill>
                            <a:srgbClr val="2C3E50"/>
                          </a:solidFill>
                          <a:effectLst/>
                          <a:latin typeface="+mn-lt"/>
                          <a:ea typeface="Arial" panose="020B0604020202020204" pitchFamily="34" charset="0"/>
                        </a:rPr>
                        <a:t> </a:t>
                      </a:r>
                      <a:r>
                        <a:rPr lang="en-US" sz="1050" dirty="0" err="1">
                          <a:solidFill>
                            <a:srgbClr val="2C3E50"/>
                          </a:solidFill>
                          <a:effectLst/>
                          <a:latin typeface="+mn-lt"/>
                          <a:ea typeface="Arial" panose="020B0604020202020204" pitchFamily="34" charset="0"/>
                        </a:rPr>
                        <a:t>tu</a:t>
                      </a:r>
                      <a:r>
                        <a:rPr lang="en-US" sz="1050" dirty="0">
                          <a:solidFill>
                            <a:srgbClr val="2C3E50"/>
                          </a:solidFill>
                          <a:effectLst/>
                          <a:latin typeface="+mn-lt"/>
                          <a:ea typeface="Arial" panose="020B0604020202020204" pitchFamily="34" charset="0"/>
                        </a:rPr>
                        <a:t> </a:t>
                      </a:r>
                      <a:r>
                        <a:rPr lang="en-US" sz="1050" dirty="0" err="1">
                          <a:solidFill>
                            <a:srgbClr val="2C3E50"/>
                          </a:solidFill>
                          <a:effectLst/>
                          <a:latin typeface="+mn-lt"/>
                          <a:ea typeface="Arial" panose="020B0604020202020204" pitchFamily="34" charset="0"/>
                        </a:rPr>
                        <a:t>oferta</a:t>
                      </a:r>
                      <a:r>
                        <a:rPr lang="en-US" sz="1050" dirty="0">
                          <a:solidFill>
                            <a:srgbClr val="2C3E50"/>
                          </a:solidFill>
                          <a:effectLst/>
                          <a:latin typeface="+mn-lt"/>
                          <a:ea typeface="Arial" panose="020B0604020202020204" pitchFamily="34" charset="0"/>
                        </a:rPr>
                        <a:t>, </a:t>
                      </a:r>
                      <a:r>
                        <a:rPr lang="en-US" sz="1050" dirty="0" err="1">
                          <a:solidFill>
                            <a:srgbClr val="2C3E50"/>
                          </a:solidFill>
                          <a:effectLst/>
                          <a:latin typeface="+mn-lt"/>
                          <a:ea typeface="Arial" panose="020B0604020202020204" pitchFamily="34" charset="0"/>
                        </a:rPr>
                        <a:t>comunicación</a:t>
                      </a:r>
                      <a:r>
                        <a:rPr lang="en-US" sz="1050" dirty="0">
                          <a:solidFill>
                            <a:srgbClr val="2C3E50"/>
                          </a:solidFill>
                          <a:effectLst/>
                          <a:latin typeface="+mn-lt"/>
                          <a:ea typeface="Arial" panose="020B0604020202020204" pitchFamily="34" charset="0"/>
                        </a:rPr>
                        <a:t> e </a:t>
                      </a:r>
                      <a:r>
                        <a:rPr lang="en-US" sz="1050" dirty="0" err="1">
                          <a:solidFill>
                            <a:srgbClr val="2C3E50"/>
                          </a:solidFill>
                          <a:effectLst/>
                          <a:latin typeface="+mn-lt"/>
                          <a:ea typeface="Arial" panose="020B0604020202020204" pitchFamily="34" charset="0"/>
                        </a:rPr>
                        <a:t>idiomas</a:t>
                      </a:r>
                      <a:r>
                        <a:rPr lang="en-US" sz="1050" dirty="0">
                          <a:solidFill>
                            <a:srgbClr val="2C3E50"/>
                          </a:solidFill>
                          <a:effectLst/>
                          <a:latin typeface="+mn-lt"/>
                          <a:ea typeface="Arial" panose="020B0604020202020204" pitchFamily="34" charset="0"/>
                        </a:rPr>
                        <a:t>.</a:t>
                      </a:r>
                      <a:endParaRPr lang="en-US" sz="1100" dirty="0">
                        <a:effectLst/>
                        <a:latin typeface="+mn-lt"/>
                        <a:ea typeface="Arial" panose="020B0604020202020204" pitchFamily="34" charset="0"/>
                      </a:endParaRPr>
                    </a:p>
                  </a:txBody>
                  <a:tcPr marL="76200" marR="76200" marT="50800" marB="50800"/>
                </a:tc>
                <a:extLst>
                  <a:ext uri="{0D108BD9-81ED-4DB2-BD59-A6C34878D82A}">
                    <a16:rowId xmlns:a16="http://schemas.microsoft.com/office/drawing/2014/main" val="10002"/>
                  </a:ext>
                </a:extLst>
              </a:tr>
              <a:tr h="0">
                <a:tc>
                  <a:txBody>
                    <a:bodyPr/>
                    <a:lstStyle/>
                    <a:p>
                      <a:pPr>
                        <a:buNone/>
                      </a:pPr>
                      <a:r>
                        <a:rPr lang="es-ES" sz="1050" b="1" dirty="0">
                          <a:solidFill>
                            <a:srgbClr val="2C3E50"/>
                          </a:solidFill>
                          <a:effectLst/>
                          <a:latin typeface="+mn-lt"/>
                          <a:ea typeface="Arial" panose="020B0604020202020204" pitchFamily="34" charset="0"/>
                        </a:rPr>
                        <a:t>Comportamiento del visitante en el destino</a:t>
                      </a:r>
                      <a:endParaRPr lang="en-US" sz="1100" b="1" dirty="0">
                        <a:effectLst/>
                        <a:latin typeface="+mn-lt"/>
                        <a:ea typeface="Arial" panose="020B0604020202020204" pitchFamily="34" charset="0"/>
                      </a:endParaRPr>
                    </a:p>
                  </a:txBody>
                  <a:tcPr marL="76200" marR="76200" marT="50800" marB="50800"/>
                </a:tc>
                <a:tc>
                  <a:txBody>
                    <a:bodyPr/>
                    <a:lstStyle/>
                    <a:p>
                      <a:pPr>
                        <a:buNone/>
                      </a:pPr>
                      <a:r>
                        <a:rPr lang="es-ES" sz="1050">
                          <a:solidFill>
                            <a:srgbClr val="2C3E50"/>
                          </a:solidFill>
                          <a:effectLst/>
                          <a:latin typeface="+mn-lt"/>
                          <a:ea typeface="Arial" panose="020B0604020202020204" pitchFamily="34" charset="0"/>
                        </a:rPr>
                        <a:t>Cuánto tiempo pasan los turistas en cada zona de la ciudad, qué tipo de actividades realizan, qué tipo de alojamiento usan. </a:t>
                      </a:r>
                      <a:r>
                        <a:rPr lang="en-US" sz="1050">
                          <a:solidFill>
                            <a:srgbClr val="2C3E50"/>
                          </a:solidFill>
                          <a:effectLst/>
                          <a:latin typeface="+mn-lt"/>
                          <a:ea typeface="Arial" panose="020B0604020202020204" pitchFamily="34" charset="0"/>
                        </a:rPr>
                        <a:t>Contexto valioso para entender a tu cliente.</a:t>
                      </a:r>
                      <a:endParaRPr lang="en-US" sz="1100">
                        <a:effectLst/>
                        <a:latin typeface="+mn-lt"/>
                        <a:ea typeface="Arial" panose="020B0604020202020204" pitchFamily="34" charset="0"/>
                      </a:endParaRPr>
                    </a:p>
                  </a:txBody>
                  <a:tcPr marL="76200" marR="76200" marT="50800" marB="50800"/>
                </a:tc>
                <a:extLst>
                  <a:ext uri="{0D108BD9-81ED-4DB2-BD59-A6C34878D82A}">
                    <a16:rowId xmlns:a16="http://schemas.microsoft.com/office/drawing/2014/main" val="10003"/>
                  </a:ext>
                </a:extLst>
              </a:tr>
              <a:tr h="0">
                <a:tc>
                  <a:txBody>
                    <a:bodyPr/>
                    <a:lstStyle/>
                    <a:p>
                      <a:pPr>
                        <a:buNone/>
                      </a:pPr>
                      <a:r>
                        <a:rPr lang="es-ES" sz="1050" b="1" dirty="0">
                          <a:solidFill>
                            <a:srgbClr val="2C3E50"/>
                          </a:solidFill>
                          <a:effectLst/>
                          <a:latin typeface="+mn-lt"/>
                          <a:ea typeface="Arial" panose="020B0604020202020204" pitchFamily="34" charset="0"/>
                        </a:rPr>
                        <a:t>Datos de satisfacción del destino</a:t>
                      </a:r>
                      <a:endParaRPr lang="en-US" sz="1100" b="1" dirty="0">
                        <a:effectLst/>
                        <a:latin typeface="+mn-lt"/>
                        <a:ea typeface="Arial" panose="020B0604020202020204" pitchFamily="34" charset="0"/>
                      </a:endParaRPr>
                    </a:p>
                  </a:txBody>
                  <a:tcPr marL="76200" marR="76200" marT="50800" marB="50800"/>
                </a:tc>
                <a:tc>
                  <a:txBody>
                    <a:bodyPr/>
                    <a:lstStyle/>
                    <a:p>
                      <a:pPr>
                        <a:buNone/>
                      </a:pPr>
                      <a:r>
                        <a:rPr lang="es-ES" sz="1050">
                          <a:solidFill>
                            <a:srgbClr val="2C3E50"/>
                          </a:solidFill>
                          <a:effectLst/>
                          <a:latin typeface="+mn-lt"/>
                          <a:ea typeface="Arial" panose="020B0604020202020204" pitchFamily="34" charset="0"/>
                        </a:rPr>
                        <a:t>Qué aspectos de la experiencia en Málaga valoran más los turistas y cuáles critican. </a:t>
                      </a:r>
                      <a:r>
                        <a:rPr lang="en-US" sz="1050">
                          <a:solidFill>
                            <a:srgbClr val="2C3E50"/>
                          </a:solidFill>
                          <a:effectLst/>
                          <a:latin typeface="+mn-lt"/>
                          <a:ea typeface="Arial" panose="020B0604020202020204" pitchFamily="34" charset="0"/>
                        </a:rPr>
                        <a:t>Información para identificar oportunidades de diferenciación.</a:t>
                      </a:r>
                      <a:endParaRPr lang="en-US" sz="1100">
                        <a:effectLst/>
                        <a:latin typeface="+mn-lt"/>
                        <a:ea typeface="Arial" panose="020B0604020202020204" pitchFamily="34" charset="0"/>
                      </a:endParaRPr>
                    </a:p>
                  </a:txBody>
                  <a:tcPr marL="76200" marR="76200" marT="50800" marB="50800"/>
                </a:tc>
                <a:extLst>
                  <a:ext uri="{0D108BD9-81ED-4DB2-BD59-A6C34878D82A}">
                    <a16:rowId xmlns:a16="http://schemas.microsoft.com/office/drawing/2014/main" val="10004"/>
                  </a:ext>
                </a:extLst>
              </a:tr>
              <a:tr h="0">
                <a:tc>
                  <a:txBody>
                    <a:bodyPr/>
                    <a:lstStyle/>
                    <a:p>
                      <a:pPr>
                        <a:buNone/>
                      </a:pPr>
                      <a:r>
                        <a:rPr lang="es-ES" sz="1050" b="1" dirty="0">
                          <a:solidFill>
                            <a:srgbClr val="2C3E50"/>
                          </a:solidFill>
                          <a:effectLst/>
                          <a:latin typeface="+mn-lt"/>
                          <a:ea typeface="Arial" panose="020B0604020202020204" pitchFamily="34" charset="0"/>
                        </a:rPr>
                        <a:t>Comportamiento de los visitantes en tu ficha</a:t>
                      </a:r>
                      <a:endParaRPr lang="en-US" sz="1100" b="1" dirty="0">
                        <a:effectLst/>
                        <a:latin typeface="+mn-lt"/>
                        <a:ea typeface="Arial" panose="020B0604020202020204" pitchFamily="34" charset="0"/>
                      </a:endParaRPr>
                    </a:p>
                  </a:txBody>
                  <a:tcPr marL="76200" marR="76200" marT="50800" marB="50800"/>
                </a:tc>
                <a:tc>
                  <a:txBody>
                    <a:bodyPr/>
                    <a:lstStyle/>
                    <a:p>
                      <a:pPr>
                        <a:buNone/>
                      </a:pPr>
                      <a:r>
                        <a:rPr lang="es-ES" sz="1050">
                          <a:solidFill>
                            <a:srgbClr val="2C3E50"/>
                          </a:solidFill>
                          <a:effectLst/>
                          <a:latin typeface="+mn-lt"/>
                          <a:ea typeface="Arial" panose="020B0604020202020204" pitchFamily="34" charset="0"/>
                        </a:rPr>
                        <a:t>Los datos del dashboard de visibilidad te muestran de dónde vienen los usuarios que ven tu ficha, con qué palabras te buscan y cuántos acaban haciendo clic al enlace de reserva.</a:t>
                      </a:r>
                      <a:endParaRPr lang="en-US" sz="1100">
                        <a:effectLst/>
                        <a:latin typeface="+mn-lt"/>
                        <a:ea typeface="Arial" panose="020B0604020202020204" pitchFamily="34" charset="0"/>
                      </a:endParaRPr>
                    </a:p>
                  </a:txBody>
                  <a:tcPr marL="76200" marR="76200" marT="50800" marB="50800"/>
                </a:tc>
                <a:extLst>
                  <a:ext uri="{0D108BD9-81ED-4DB2-BD59-A6C34878D82A}">
                    <a16:rowId xmlns:a16="http://schemas.microsoft.com/office/drawing/2014/main" val="10005"/>
                  </a:ext>
                </a:extLst>
              </a:tr>
              <a:tr h="0">
                <a:tc>
                  <a:txBody>
                    <a:bodyPr/>
                    <a:lstStyle/>
                    <a:p>
                      <a:pPr>
                        <a:buNone/>
                      </a:pPr>
                      <a:r>
                        <a:rPr lang="en-US" sz="1050" b="1" dirty="0" err="1">
                          <a:solidFill>
                            <a:srgbClr val="2C3E50"/>
                          </a:solidFill>
                          <a:effectLst/>
                          <a:latin typeface="+mn-lt"/>
                          <a:ea typeface="Arial" panose="020B0604020202020204" pitchFamily="34" charset="0"/>
                        </a:rPr>
                        <a:t>Alertas</a:t>
                      </a:r>
                      <a:r>
                        <a:rPr lang="en-US" sz="1050" b="1" dirty="0">
                          <a:solidFill>
                            <a:srgbClr val="2C3E50"/>
                          </a:solidFill>
                          <a:effectLst/>
                          <a:latin typeface="+mn-lt"/>
                          <a:ea typeface="Arial" panose="020B0604020202020204" pitchFamily="34" charset="0"/>
                        </a:rPr>
                        <a:t> del </a:t>
                      </a:r>
                      <a:r>
                        <a:rPr lang="en-US" sz="1050" b="1" dirty="0" err="1">
                          <a:solidFill>
                            <a:srgbClr val="2C3E50"/>
                          </a:solidFill>
                          <a:effectLst/>
                          <a:latin typeface="+mn-lt"/>
                          <a:ea typeface="Arial" panose="020B0604020202020204" pitchFamily="34" charset="0"/>
                        </a:rPr>
                        <a:t>destino</a:t>
                      </a:r>
                      <a:endParaRPr lang="en-US" sz="1100" b="1" dirty="0">
                        <a:effectLst/>
                        <a:latin typeface="+mn-lt"/>
                        <a:ea typeface="Arial" panose="020B0604020202020204" pitchFamily="34" charset="0"/>
                      </a:endParaRPr>
                    </a:p>
                  </a:txBody>
                  <a:tcPr marL="76200" marR="76200" marT="50800" marB="50800"/>
                </a:tc>
                <a:tc>
                  <a:txBody>
                    <a:bodyPr/>
                    <a:lstStyle/>
                    <a:p>
                      <a:pPr>
                        <a:buNone/>
                      </a:pPr>
                      <a:r>
                        <a:rPr lang="es-ES" sz="1050" dirty="0">
                          <a:solidFill>
                            <a:srgbClr val="2C3E50"/>
                          </a:solidFill>
                          <a:effectLst/>
                          <a:latin typeface="+mn-lt"/>
                          <a:ea typeface="Arial" panose="020B0604020202020204" pitchFamily="34" charset="0"/>
                        </a:rPr>
                        <a:t>El sistema puede notificarte cuando hay eventos, campañas o situaciones del destino que pueden afectar a la demanda de tu tipo de establecimiento.</a:t>
                      </a:r>
                      <a:endParaRPr lang="en-US" sz="1100" dirty="0">
                        <a:effectLst/>
                        <a:latin typeface="+mn-lt"/>
                        <a:ea typeface="Arial" panose="020B0604020202020204" pitchFamily="34" charset="0"/>
                      </a:endParaRPr>
                    </a:p>
                  </a:txBody>
                  <a:tcPr marL="76200" marR="76200" marT="50800" marB="508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8952426"/>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3E97B15C1EFA4887374A4B9E8C5443" ma:contentTypeVersion="13" ma:contentTypeDescription="Create a new document." ma:contentTypeScope="" ma:versionID="40d81712a88e6af6b7187ccbc68d10ef">
  <xsd:schema xmlns:xsd="http://www.w3.org/2001/XMLSchema" xmlns:xs="http://www.w3.org/2001/XMLSchema" xmlns:p="http://schemas.microsoft.com/office/2006/metadata/properties" xmlns:ns2="25d12809-7c65-4948-baa7-85168aaab6a2" xmlns:ns3="3b53f953-c88c-49a3-bdc6-b41b69025189" targetNamespace="http://schemas.microsoft.com/office/2006/metadata/properties" ma:root="true" ma:fieldsID="f0108a4fc5921379715f7a78dd1629f5" ns2:_="" ns3:_="">
    <xsd:import namespace="25d12809-7c65-4948-baa7-85168aaab6a2"/>
    <xsd:import namespace="3b53f953-c88c-49a3-bdc6-b41b690251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12809-7c65-4948-baa7-85168aaab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53f953-c88c-49a3-bdc6-b41b6902518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9eb06dc-98f4-4193-8bcc-80870d63ff02}" ma:internalName="TaxCatchAll" ma:showField="CatchAllData" ma:web="3b53f953-c88c-49a3-bdc6-b41b69025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d12809-7c65-4948-baa7-85168aaab6a2">
      <Terms xmlns="http://schemas.microsoft.com/office/infopath/2007/PartnerControls"/>
    </lcf76f155ced4ddcb4097134ff3c332f>
    <TaxCatchAll xmlns="3b53f953-c88c-49a3-bdc6-b41b69025189" xsi:nil="true"/>
  </documentManagement>
</p:properties>
</file>

<file path=customXml/itemProps1.xml><?xml version="1.0" encoding="utf-8"?>
<ds:datastoreItem xmlns:ds="http://schemas.openxmlformats.org/officeDocument/2006/customXml" ds:itemID="{225988D0-C03E-49AD-B874-6BF82F61E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12809-7c65-4948-baa7-85168aaab6a2"/>
    <ds:schemaRef ds:uri="3b53f953-c88c-49a3-bdc6-b41b69025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ACF7BA-708A-4CC6-885C-1385AB42F0CD}">
  <ds:schemaRefs>
    <ds:schemaRef ds:uri="http://schemas.microsoft.com/sharepoint/v3/contenttype/forms"/>
  </ds:schemaRefs>
</ds:datastoreItem>
</file>

<file path=customXml/itemProps3.xml><?xml version="1.0" encoding="utf-8"?>
<ds:datastoreItem xmlns:ds="http://schemas.openxmlformats.org/officeDocument/2006/customXml" ds:itemID="{A2A9F0AB-D3CC-43AC-8CBE-88EC0B64F7B6}">
  <ds:schemaRefs>
    <ds:schemaRef ds:uri="http://schemas.microsoft.com/office/2006/metadata/properties"/>
    <ds:schemaRef ds:uri="http://schemas.microsoft.com/office/infopath/2007/PartnerControls"/>
    <ds:schemaRef ds:uri="25d12809-7c65-4948-baa7-85168aaab6a2"/>
    <ds:schemaRef ds:uri="3b53f953-c88c-49a3-bdc6-b41b69025189"/>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197</TotalTime>
  <Words>4682</Words>
  <Application>Microsoft Macintosh PowerPoint</Application>
  <PresentationFormat>Widescreen</PresentationFormat>
  <Paragraphs>323</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Graphik</vt:lpstr>
      <vt:lpstr>Graphik Bold</vt:lpstr>
      <vt:lpstr>Noto Sans Symbols</vt:lpstr>
      <vt:lpstr>Open Sans Light</vt:lpstr>
      <vt:lpstr>Tisa Offc Serif Pro</vt:lpstr>
      <vt:lpstr>Univers Light</vt:lpstr>
      <vt:lpstr>Wingdings</vt:lpstr>
      <vt:lpstr>Custom</vt:lpstr>
      <vt:lpstr>PLATAFORMA INTELIGENTE DE DESTINO MÁLAGA Sesión Presencial 25 Junio </vt:lpstr>
      <vt:lpstr>PowerPoint Presentation</vt:lpstr>
      <vt:lpstr>Málaga se convierte en Destino Turístico Inteligente con la PID Málaga</vt:lpstr>
      <vt:lpstr>Qué es la Plataforma Inteligente de Destino</vt:lpstr>
      <vt:lpstr>Qué es la Plataforma Inteligente de Destino</vt:lpstr>
      <vt:lpstr>Qué es la Plataforma Inteligente de Destino</vt:lpstr>
      <vt:lpstr>¿Qué nos permite hacer la PIDM con estos datos?</vt:lpstr>
      <vt:lpstr>Usuarios y Beneficios</vt:lpstr>
      <vt:lpstr>Usuarios y Beneficios</vt:lpstr>
      <vt:lpstr>Usuarios y Beneficios</vt:lpstr>
      <vt:lpstr>Casos de uso Ayuntamiento</vt:lpstr>
      <vt:lpstr>Casos de uso Ayuntamiento</vt:lpstr>
      <vt:lpstr>Casos de uso Ayuntamiento</vt:lpstr>
      <vt:lpstr>Casos de uso Ayuntamiento</vt:lpstr>
      <vt:lpstr>Casos de uso Ayuntamiento</vt:lpstr>
      <vt:lpstr>Casos de uso Ayuntamiento</vt:lpstr>
      <vt:lpstr>Casos de uso Sector Turístico </vt:lpstr>
      <vt:lpstr>Casos de uso Sector Turístico</vt:lpstr>
      <vt:lpstr>Casos de uso Sector Turístico </vt:lpstr>
      <vt:lpstr>Casos de uso Ciudadanía</vt:lpstr>
      <vt:lpstr>Campaña de Comunicación</vt:lpstr>
      <vt:lpstr>PLATAFORMA INTELIGENTE DE DESTINO MÁLAGA Sesión Presencial 25 Junio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García Hernández, Maria Lourdes</dc:creator>
  <cp:lastModifiedBy>Rodríguez Alonso, Elena</cp:lastModifiedBy>
  <cp:revision>66</cp:revision>
  <dcterms:created xsi:type="dcterms:W3CDTF">2026-06-22T11:51:40Z</dcterms:created>
  <dcterms:modified xsi:type="dcterms:W3CDTF">2026-06-25T07:12:53Z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0x010100123E97B15C1EFA4887374A4B9E8C5443</vt:lpwstr>
  </property>
  <property fmtid="{D5CDD505-2E9C-101B-9397-08002B2CF9AE}" pid="3" name="MediaServiceImageTags">
    <vt:lpwstr/>
  </property>
</Properties>
</file>